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2"/>
  </p:notesMasterIdLst>
  <p:sldIdLst>
    <p:sldId id="257" r:id="rId4"/>
    <p:sldId id="341" r:id="rId5"/>
    <p:sldId id="301" r:id="rId6"/>
    <p:sldId id="303" r:id="rId7"/>
    <p:sldId id="306" r:id="rId8"/>
    <p:sldId id="307" r:id="rId9"/>
    <p:sldId id="314" r:id="rId10"/>
    <p:sldId id="402" r:id="rId11"/>
    <p:sldId id="342" r:id="rId12"/>
    <p:sldId id="370" r:id="rId13"/>
    <p:sldId id="371" r:id="rId14"/>
    <p:sldId id="372" r:id="rId15"/>
    <p:sldId id="373" r:id="rId16"/>
    <p:sldId id="374" r:id="rId17"/>
    <p:sldId id="369" r:id="rId18"/>
    <p:sldId id="375" r:id="rId19"/>
    <p:sldId id="383" r:id="rId20"/>
    <p:sldId id="384" r:id="rId21"/>
    <p:sldId id="385" r:id="rId22"/>
    <p:sldId id="386" r:id="rId23"/>
    <p:sldId id="387" r:id="rId24"/>
    <p:sldId id="389" r:id="rId25"/>
    <p:sldId id="403" r:id="rId26"/>
    <p:sldId id="376" r:id="rId27"/>
    <p:sldId id="419" r:id="rId28"/>
    <p:sldId id="420" r:id="rId29"/>
    <p:sldId id="421" r:id="rId30"/>
    <p:sldId id="390" r:id="rId31"/>
    <p:sldId id="377" r:id="rId32"/>
    <p:sldId id="382" r:id="rId33"/>
    <p:sldId id="392" r:id="rId34"/>
    <p:sldId id="380" r:id="rId35"/>
    <p:sldId id="391" r:id="rId36"/>
    <p:sldId id="404" r:id="rId37"/>
    <p:sldId id="388" r:id="rId38"/>
    <p:sldId id="393" r:id="rId39"/>
    <p:sldId id="394" r:id="rId40"/>
    <p:sldId id="395" r:id="rId41"/>
    <p:sldId id="396" r:id="rId42"/>
    <p:sldId id="397" r:id="rId43"/>
    <p:sldId id="407" r:id="rId44"/>
    <p:sldId id="411" r:id="rId45"/>
    <p:sldId id="415" r:id="rId46"/>
    <p:sldId id="418" r:id="rId47"/>
    <p:sldId id="412" r:id="rId48"/>
    <p:sldId id="413" r:id="rId49"/>
    <p:sldId id="414" r:id="rId50"/>
    <p:sldId id="416" r:id="rId51"/>
    <p:sldId id="405" r:id="rId52"/>
    <p:sldId id="398" r:id="rId53"/>
    <p:sldId id="399" r:id="rId54"/>
    <p:sldId id="400" r:id="rId55"/>
    <p:sldId id="401" r:id="rId56"/>
    <p:sldId id="422" r:id="rId57"/>
    <p:sldId id="424" r:id="rId58"/>
    <p:sldId id="410" r:id="rId59"/>
    <p:sldId id="340" r:id="rId60"/>
    <p:sldId id="343" r:id="rId6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A50021"/>
    <a:srgbClr val="CC6600"/>
    <a:srgbClr val="336600"/>
    <a:srgbClr val="CC9900"/>
    <a:srgbClr val="00FFFF"/>
    <a:srgbClr val="CC00FF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14" y="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82711-8EC7-4FCC-91D5-3D6F34ADB9C2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F990F-5FC7-47FF-A2AE-268600D748C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762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F990F-5FC7-47FF-A2AE-268600D748C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3717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F990F-5FC7-47FF-A2AE-268600D748C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934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F990F-5FC7-47FF-A2AE-268600D748C7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756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F990F-5FC7-47FF-A2AE-268600D748C7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502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316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54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450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985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393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247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260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777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299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684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45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4827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74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704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9116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7523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797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2754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0396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3008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9183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370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7616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5255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095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1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729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57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044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49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116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CFDF6F-98CD-43FF-887B-26B9A2E5893B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61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 userDrawn="1">
            <p:ph type="sldNum" sz="quarter" idx="4"/>
          </p:nvPr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85374-987B-49CB-BD5D-A36F735BB138}" type="slidenum">
              <a:rPr lang="tr-TR" smtClean="0"/>
              <a:t>‹#›</a:t>
            </a:fld>
            <a:endParaRPr lang="tr-TR"/>
          </a:p>
        </p:txBody>
      </p:sp>
      <p:pic>
        <p:nvPicPr>
          <p:cNvPr id="21" name="Resim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22" name="Metin kutusu 1"/>
          <p:cNvSpPr txBox="1"/>
          <p:nvPr userDrawn="1"/>
        </p:nvSpPr>
        <p:spPr>
          <a:xfrm>
            <a:off x="35496" y="6225706"/>
            <a:ext cx="330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 BERKLEY" panose="02000000000000000000" pitchFamily="2" charset="0"/>
              </a:rPr>
              <a:t>Experienced, Effective &amp; Enduring Solutions</a:t>
            </a:r>
            <a:endParaRPr lang="tr-TR" sz="1400" dirty="0">
              <a:latin typeface="AR BERKLEY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1425"/>
            <a:ext cx="1112175" cy="485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41331"/>
            <a:ext cx="209638" cy="915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33165"/>
            <a:ext cx="209638" cy="915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70" y="999390"/>
            <a:ext cx="209638" cy="915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61157"/>
            <a:ext cx="209638" cy="915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67" y="874036"/>
            <a:ext cx="209638" cy="915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33" y="730501"/>
            <a:ext cx="209638" cy="915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757" y="207302"/>
            <a:ext cx="374475" cy="1635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48" y="536281"/>
            <a:ext cx="267343" cy="1167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63" y="670105"/>
            <a:ext cx="295949" cy="129283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3254554" y="6309320"/>
            <a:ext cx="5717678" cy="152400"/>
            <a:chOff x="3347864" y="6225706"/>
            <a:chExt cx="5400600" cy="142704"/>
          </a:xfrm>
        </p:grpSpPr>
        <p:sp>
          <p:nvSpPr>
            <p:cNvPr id="34" name="Rectangle 33"/>
            <p:cNvSpPr/>
            <p:nvPr/>
          </p:nvSpPr>
          <p:spPr>
            <a:xfrm>
              <a:off x="3347864" y="6225706"/>
              <a:ext cx="5400600" cy="8361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47864" y="6284796"/>
              <a:ext cx="5400600" cy="8361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36930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BA6B9-1954-478F-9553-A20264BC7DBE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03A4-B664-47FF-AD3D-252FD8F42E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158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402E-B2D2-44BC-828B-F17470F5B4C0}" type="datetimeFigureOut">
              <a:rPr lang="tr-TR" smtClean="0"/>
              <a:t>27.01.2023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A82B9-F030-44A8-B2B1-7A40662059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543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image" Target="../media/image42.jpe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10.jfif"/><Relationship Id="rId1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image" Target="../media/image42.jpeg"/><Relationship Id="rId10" Type="http://schemas.openxmlformats.org/officeDocument/2006/relationships/image" Target="../media/image45.png"/><Relationship Id="rId4" Type="http://schemas.openxmlformats.org/officeDocument/2006/relationships/image" Target="../media/image50.png"/><Relationship Id="rId9" Type="http://schemas.openxmlformats.org/officeDocument/2006/relationships/image" Target="../media/image10.jfif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.jpeg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K2zXvtYrAo?feature=oembed" TargetMode="Externa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9.jpeg"/><Relationship Id="rId9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1.emf"/><Relationship Id="rId3" Type="http://schemas.openxmlformats.org/officeDocument/2006/relationships/image" Target="../media/image9.jpeg"/><Relationship Id="rId7" Type="http://schemas.openxmlformats.org/officeDocument/2006/relationships/image" Target="../media/image58.emf"/><Relationship Id="rId12" Type="http://schemas.openxmlformats.org/officeDocument/2006/relationships/oleObject" Target="../embeddings/oleObject6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0.emf"/><Relationship Id="rId5" Type="http://schemas.openxmlformats.org/officeDocument/2006/relationships/image" Target="../media/image57.emf"/><Relationship Id="rId15" Type="http://schemas.openxmlformats.org/officeDocument/2006/relationships/image" Target="../media/image62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9.emf"/><Relationship Id="rId1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openxmlformats.org/officeDocument/2006/relationships/image" Target="../media/image9.jpeg"/><Relationship Id="rId7" Type="http://schemas.openxmlformats.org/officeDocument/2006/relationships/image" Target="../media/image65.jpeg"/><Relationship Id="rId12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44.jpeg"/><Relationship Id="rId5" Type="http://schemas.openxmlformats.org/officeDocument/2006/relationships/image" Target="../media/image63.jpeg"/><Relationship Id="rId15" Type="http://schemas.openxmlformats.org/officeDocument/2006/relationships/image" Target="../media/image47.png"/><Relationship Id="rId10" Type="http://schemas.openxmlformats.org/officeDocument/2006/relationships/image" Target="../media/image8.png"/><Relationship Id="rId4" Type="http://schemas.openxmlformats.org/officeDocument/2006/relationships/image" Target="../media/image10.jfif"/><Relationship Id="rId9" Type="http://schemas.openxmlformats.org/officeDocument/2006/relationships/image" Target="../media/image43.jpe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YkThwXww9w?feature=oembed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image" Target="../media/image42.jpeg"/><Relationship Id="rId15" Type="http://schemas.openxmlformats.org/officeDocument/2006/relationships/image" Target="../media/image66.jpeg"/><Relationship Id="rId10" Type="http://schemas.openxmlformats.org/officeDocument/2006/relationships/image" Target="../media/image45.png"/><Relationship Id="rId4" Type="http://schemas.openxmlformats.org/officeDocument/2006/relationships/image" Target="../media/image9.jpeg"/><Relationship Id="rId9" Type="http://schemas.openxmlformats.org/officeDocument/2006/relationships/image" Target="../media/image10.jfif"/><Relationship Id="rId1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fif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43.jpeg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5.png"/><Relationship Id="rId5" Type="http://schemas.openxmlformats.org/officeDocument/2006/relationships/image" Target="../media/image72.jpg"/><Relationship Id="rId15" Type="http://schemas.openxmlformats.org/officeDocument/2006/relationships/image" Target="../media/image48.jpeg"/><Relationship Id="rId10" Type="http://schemas.openxmlformats.org/officeDocument/2006/relationships/image" Target="../media/image10.jfif"/><Relationship Id="rId4" Type="http://schemas.openxmlformats.org/officeDocument/2006/relationships/image" Target="../media/image71.jpg"/><Relationship Id="rId9" Type="http://schemas.openxmlformats.org/officeDocument/2006/relationships/image" Target="../media/image44.jpe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4.jfif"/><Relationship Id="rId4" Type="http://schemas.openxmlformats.org/officeDocument/2006/relationships/hyperlink" Target="../03%20VIDEO/01%20APUS-i-5-electrical_30fps_ton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of2QTBlFfM?feature=oembed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tangtv1nXU?feature=oembed" TargetMode="External"/><Relationship Id="rId6" Type="http://schemas.openxmlformats.org/officeDocument/2006/relationships/image" Target="../media/image42.jpeg"/><Relationship Id="rId5" Type="http://schemas.openxmlformats.org/officeDocument/2006/relationships/hyperlink" Target="https://www.youtube.com/watch?v=jtangtv1nXU" TargetMode="Externa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9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fif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fif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.jpeg"/><Relationship Id="rId7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3" Type="http://schemas.openxmlformats.org/officeDocument/2006/relationships/image" Target="../media/image9.jpeg"/><Relationship Id="rId7" Type="http://schemas.openxmlformats.org/officeDocument/2006/relationships/image" Target="../media/image21.jpeg"/><Relationship Id="rId12" Type="http://schemas.openxmlformats.org/officeDocument/2006/relationships/hyperlink" Target="http://eng.calikenerji.com/Pages/ProjectDetail.aspx?ID=3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fif"/><Relationship Id="rId1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94.pn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94.pn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94.pn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.jpeg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SEp9YvnGiE?feature=oembed" TargetMode="External"/><Relationship Id="rId6" Type="http://schemas.openxmlformats.org/officeDocument/2006/relationships/image" Target="../media/image123.jpe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3" Type="http://schemas.openxmlformats.org/officeDocument/2006/relationships/image" Target="../media/image9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YYutu60mzc?feature=oembed" TargetMode="External"/><Relationship Id="rId5" Type="http://schemas.openxmlformats.org/officeDocument/2006/relationships/image" Target="../media/image143.jpeg"/><Relationship Id="rId4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m_2wxVkytVQ?feature=oembed" TargetMode="External"/><Relationship Id="rId5" Type="http://schemas.openxmlformats.org/officeDocument/2006/relationships/image" Target="../media/image144.jpeg"/><Relationship Id="rId4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jpeg"/><Relationship Id="rId3" Type="http://schemas.openxmlformats.org/officeDocument/2006/relationships/image" Target="../media/image9.jpeg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hyperlink" Target="http://eng.calikenerji.com/Pages/ProjectDetail.aspx?ID=16" TargetMode="External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0"/>
            <a:ext cx="9180512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2743807" y="6353335"/>
            <a:ext cx="6200432" cy="63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3CF86D9-981B-45A6-B118-98959A72B07C}"/>
              </a:ext>
            </a:extLst>
          </p:cNvPr>
          <p:cNvSpPr txBox="1"/>
          <p:nvPr/>
        </p:nvSpPr>
        <p:spPr>
          <a:xfrm>
            <a:off x="226167" y="6139951"/>
            <a:ext cx="3049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10" name="Metin kutusu 19">
            <a:extLst>
              <a:ext uri="{FF2B5EF4-FFF2-40B4-BE49-F238E27FC236}">
                <a16:creationId xmlns:a16="http://schemas.microsoft.com/office/drawing/2014/main" id="{9C22B919-32CA-4FC7-81BE-D8D00D550007}"/>
              </a:ext>
            </a:extLst>
          </p:cNvPr>
          <p:cNvSpPr txBox="1"/>
          <p:nvPr/>
        </p:nvSpPr>
        <p:spPr>
          <a:xfrm>
            <a:off x="6528365" y="5913898"/>
            <a:ext cx="2538067" cy="50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i="1" dirty="0" err="1">
                <a:latin typeface="Bodoni MT Black" panose="02070A03080606020203" pitchFamily="18" charset="0"/>
                <a:cs typeface="Arial" panose="020B0604020202020204" pitchFamily="34" charset="0"/>
              </a:rPr>
              <a:t>Company</a:t>
            </a:r>
            <a:r>
              <a:rPr lang="tr-TR" sz="2000" b="1" i="1" dirty="0">
                <a:latin typeface="Bodoni MT Black" panose="02070A03080606020203" pitchFamily="18" charset="0"/>
                <a:cs typeface="Arial" panose="020B0604020202020204" pitchFamily="34" charset="0"/>
              </a:rPr>
              <a:t> Profile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CBFC2A-DD7E-40C4-A215-4A4075922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32" y="1834918"/>
            <a:ext cx="4637336" cy="33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7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47" name="Rectangle 15">
            <a:extLst>
              <a:ext uri="{FF2B5EF4-FFF2-40B4-BE49-F238E27FC236}">
                <a16:creationId xmlns:a16="http://schemas.microsoft.com/office/drawing/2014/main" id="{1ACDD748-5BE1-4866-BAEF-2112F59ECB1E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2503A695-064C-4236-9E9F-F7D73A4971A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33" name="Metin kutusu 20">
            <a:extLst>
              <a:ext uri="{FF2B5EF4-FFF2-40B4-BE49-F238E27FC236}">
                <a16:creationId xmlns:a16="http://schemas.microsoft.com/office/drawing/2014/main" id="{59602EE6-85B9-41D5-8AD7-DC0F08800CC0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0DE6C6BA-E458-4434-A3BF-39261F38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512791"/>
            <a:ext cx="7992888" cy="39748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id="{3FAD43F2-6665-4F1F-AE51-2B2BBEC120F5}"/>
              </a:ext>
            </a:extLst>
          </p:cNvPr>
          <p:cNvGrpSpPr/>
          <p:nvPr/>
        </p:nvGrpSpPr>
        <p:grpSpPr>
          <a:xfrm>
            <a:off x="179512" y="5922137"/>
            <a:ext cx="8978852" cy="919640"/>
            <a:chOff x="179512" y="5884814"/>
            <a:chExt cx="8978852" cy="919640"/>
          </a:xfrm>
        </p:grpSpPr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D198261F-C774-4BFA-A336-B7D7947BC495}"/>
                </a:ext>
              </a:extLst>
            </p:cNvPr>
            <p:cNvSpPr/>
            <p:nvPr/>
          </p:nvSpPr>
          <p:spPr>
            <a:xfrm>
              <a:off x="2667464" y="5884814"/>
              <a:ext cx="6239451" cy="443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DCF7E0D6-DFB9-4B2C-8D29-B4CF40B58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41" y="5941763"/>
              <a:ext cx="859347" cy="862691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92416779-F6FC-452E-B0DE-045FA9811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256" y="6184572"/>
              <a:ext cx="556204" cy="371641"/>
            </a:xfrm>
            <a:prstGeom prst="rect">
              <a:avLst/>
            </a:prstGeom>
          </p:spPr>
        </p:pic>
        <p:pic>
          <p:nvPicPr>
            <p:cNvPr id="23" name="Picture 2" descr="APUS Group">
              <a:extLst>
                <a:ext uri="{FF2B5EF4-FFF2-40B4-BE49-F238E27FC236}">
                  <a16:creationId xmlns:a16="http://schemas.microsoft.com/office/drawing/2014/main" id="{7BD5EDA6-C1A8-4677-BB5F-E84DA49097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24" b="63742"/>
            <a:stretch/>
          </p:blipFill>
          <p:spPr bwMode="auto">
            <a:xfrm>
              <a:off x="2706483" y="6174927"/>
              <a:ext cx="843761" cy="44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Resim 23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A84DBA46-FA9F-406D-8379-7FB65D70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861" y="6284953"/>
              <a:ext cx="1062940" cy="212588"/>
            </a:xfrm>
            <a:prstGeom prst="rect">
              <a:avLst/>
            </a:prstGeom>
          </p:spPr>
        </p:pic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E26665E6-2FAF-45F9-B3BE-CF7EC3A13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6165304"/>
              <a:ext cx="675787" cy="539707"/>
            </a:xfrm>
            <a:prstGeom prst="rect">
              <a:avLst/>
            </a:prstGeom>
          </p:spPr>
        </p:pic>
        <p:pic>
          <p:nvPicPr>
            <p:cNvPr id="26" name="Resim 25">
              <a:extLst>
                <a:ext uri="{FF2B5EF4-FFF2-40B4-BE49-F238E27FC236}">
                  <a16:creationId xmlns:a16="http://schemas.microsoft.com/office/drawing/2014/main" id="{47164020-1B9A-4733-985B-1D742483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98" y="6059302"/>
              <a:ext cx="1005404" cy="611159"/>
            </a:xfrm>
            <a:prstGeom prst="rect">
              <a:avLst/>
            </a:prstGeom>
          </p:spPr>
        </p:pic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93287D5F-321E-4226-9A2E-224F64785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6020254"/>
              <a:ext cx="466169" cy="689253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29" name="Picture 2" descr="Bioeffektory">
              <a:extLst>
                <a:ext uri="{FF2B5EF4-FFF2-40B4-BE49-F238E27FC236}">
                  <a16:creationId xmlns:a16="http://schemas.microsoft.com/office/drawing/2014/main" id="{E20251C2-7EC5-4BF1-96B3-244919E61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996" y="6284953"/>
              <a:ext cx="1155368" cy="21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Resim 30">
              <a:extLst>
                <a:ext uri="{FF2B5EF4-FFF2-40B4-BE49-F238E27FC236}">
                  <a16:creationId xmlns:a16="http://schemas.microsoft.com/office/drawing/2014/main" id="{F40E8E69-9891-429E-96C1-AB13A63C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187" y="5938421"/>
              <a:ext cx="859347" cy="862691"/>
            </a:xfrm>
            <a:prstGeom prst="rect">
              <a:avLst/>
            </a:prstGeom>
          </p:spPr>
        </p:pic>
        <p:pic>
          <p:nvPicPr>
            <p:cNvPr id="42" name="Resim 41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49731864-0599-4651-852F-538D33F98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140" y="6215684"/>
              <a:ext cx="1208604" cy="426174"/>
            </a:xfrm>
            <a:prstGeom prst="rect">
              <a:avLst/>
            </a:prstGeom>
          </p:spPr>
        </p:pic>
        <p:pic>
          <p:nvPicPr>
            <p:cNvPr id="44" name="Resim 43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B2242E95-E4E4-4633-8974-63EFE0FA4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6288687"/>
              <a:ext cx="741049" cy="314087"/>
            </a:xfrm>
            <a:prstGeom prst="rect">
              <a:avLst/>
            </a:prstGeom>
          </p:spPr>
        </p:pic>
      </p:grpSp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66885159-38E9-F016-8A96-A2BDED9EE6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302477"/>
              </p:ext>
            </p:extLst>
          </p:nvPr>
        </p:nvGraphicFramePr>
        <p:xfrm>
          <a:off x="539552" y="1458339"/>
          <a:ext cx="8136904" cy="413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5" imgW="18288000" imgH="10287000" progId="AcroExch.Document.DC">
                  <p:embed/>
                </p:oleObj>
              </mc:Choice>
              <mc:Fallback>
                <p:oleObj name="Acrobat Document" r:id="rId15" imgW="18288000" imgH="10287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9552" y="1458339"/>
                        <a:ext cx="8136904" cy="4139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8094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47" name="Rectangle 15">
            <a:extLst>
              <a:ext uri="{FF2B5EF4-FFF2-40B4-BE49-F238E27FC236}">
                <a16:creationId xmlns:a16="http://schemas.microsoft.com/office/drawing/2014/main" id="{1ACDD748-5BE1-4866-BAEF-2112F59ECB1E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2503A695-064C-4236-9E9F-F7D73A4971A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33" name="Metin kutusu 20">
            <a:extLst>
              <a:ext uri="{FF2B5EF4-FFF2-40B4-BE49-F238E27FC236}">
                <a16:creationId xmlns:a16="http://schemas.microsoft.com/office/drawing/2014/main" id="{59602EE6-85B9-41D5-8AD7-DC0F08800CC0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BC4C79D7-4E19-41CC-B16D-FFAC3DAB3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48702"/>
            <a:ext cx="7992887" cy="41240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0" name="Grup 19">
            <a:extLst>
              <a:ext uri="{FF2B5EF4-FFF2-40B4-BE49-F238E27FC236}">
                <a16:creationId xmlns:a16="http://schemas.microsoft.com/office/drawing/2014/main" id="{353A759B-B922-43A8-BC67-FAAFBE882BEC}"/>
              </a:ext>
            </a:extLst>
          </p:cNvPr>
          <p:cNvGrpSpPr/>
          <p:nvPr/>
        </p:nvGrpSpPr>
        <p:grpSpPr>
          <a:xfrm>
            <a:off x="179512" y="5922137"/>
            <a:ext cx="8978852" cy="919640"/>
            <a:chOff x="179512" y="5884814"/>
            <a:chExt cx="8978852" cy="919640"/>
          </a:xfrm>
        </p:grpSpPr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DFEBEE16-ED8A-4D60-A5DD-253B4331620A}"/>
                </a:ext>
              </a:extLst>
            </p:cNvPr>
            <p:cNvSpPr/>
            <p:nvPr/>
          </p:nvSpPr>
          <p:spPr>
            <a:xfrm>
              <a:off x="2667464" y="5884814"/>
              <a:ext cx="6239451" cy="443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BE992BA5-A6E2-43B3-A896-112D40B4B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41" y="5941763"/>
              <a:ext cx="859347" cy="862691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909264ED-C636-4FDD-9189-48341A1A3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256" y="6184572"/>
              <a:ext cx="556204" cy="371641"/>
            </a:xfrm>
            <a:prstGeom prst="rect">
              <a:avLst/>
            </a:prstGeom>
          </p:spPr>
        </p:pic>
        <p:pic>
          <p:nvPicPr>
            <p:cNvPr id="24" name="Picture 2" descr="APUS Group">
              <a:extLst>
                <a:ext uri="{FF2B5EF4-FFF2-40B4-BE49-F238E27FC236}">
                  <a16:creationId xmlns:a16="http://schemas.microsoft.com/office/drawing/2014/main" id="{3A52F688-8CE3-4FA8-8BA7-A2EE848FB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24" b="63742"/>
            <a:stretch/>
          </p:blipFill>
          <p:spPr bwMode="auto">
            <a:xfrm>
              <a:off x="2706483" y="6174927"/>
              <a:ext cx="843761" cy="44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Resim 24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A74A840A-40BC-497D-95AC-0E56CEE89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861" y="6284953"/>
              <a:ext cx="1062940" cy="212588"/>
            </a:xfrm>
            <a:prstGeom prst="rect">
              <a:avLst/>
            </a:prstGeom>
          </p:spPr>
        </p:pic>
        <p:pic>
          <p:nvPicPr>
            <p:cNvPr id="26" name="Resim 25">
              <a:extLst>
                <a:ext uri="{FF2B5EF4-FFF2-40B4-BE49-F238E27FC236}">
                  <a16:creationId xmlns:a16="http://schemas.microsoft.com/office/drawing/2014/main" id="{C1D8D71E-63C6-4AB5-BBE3-F4481114D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6165304"/>
              <a:ext cx="675787" cy="539707"/>
            </a:xfrm>
            <a:prstGeom prst="rect">
              <a:avLst/>
            </a:prstGeom>
          </p:spPr>
        </p:pic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6BBEACE8-D93F-4C31-B42F-6713DC4A0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98" y="6059302"/>
              <a:ext cx="1005404" cy="611159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EF957C8-BBBF-4DDC-863F-EB066324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6020254"/>
              <a:ext cx="466169" cy="689253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29" name="Picture 2" descr="Bioeffektory">
              <a:extLst>
                <a:ext uri="{FF2B5EF4-FFF2-40B4-BE49-F238E27FC236}">
                  <a16:creationId xmlns:a16="http://schemas.microsoft.com/office/drawing/2014/main" id="{2EE1C289-4177-44D9-AEFF-46BBC4FAC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996" y="6284953"/>
              <a:ext cx="1155368" cy="21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Resim 41">
              <a:extLst>
                <a:ext uri="{FF2B5EF4-FFF2-40B4-BE49-F238E27FC236}">
                  <a16:creationId xmlns:a16="http://schemas.microsoft.com/office/drawing/2014/main" id="{83DCCC94-DECC-4CAE-B2E7-8CF551FC6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187" y="5938421"/>
              <a:ext cx="859347" cy="862691"/>
            </a:xfrm>
            <a:prstGeom prst="rect">
              <a:avLst/>
            </a:prstGeom>
          </p:spPr>
        </p:pic>
        <p:pic>
          <p:nvPicPr>
            <p:cNvPr id="44" name="Resim 43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9434D440-92B7-44EB-BF8C-8ECB57995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140" y="6215684"/>
              <a:ext cx="1208604" cy="426174"/>
            </a:xfrm>
            <a:prstGeom prst="rect">
              <a:avLst/>
            </a:prstGeom>
          </p:spPr>
        </p:pic>
        <p:pic>
          <p:nvPicPr>
            <p:cNvPr id="45" name="Resim 44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760FD9C9-EBD2-4FCD-9CBA-966970EF5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6288687"/>
              <a:ext cx="741049" cy="314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074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47" name="Rectangle 15">
            <a:extLst>
              <a:ext uri="{FF2B5EF4-FFF2-40B4-BE49-F238E27FC236}">
                <a16:creationId xmlns:a16="http://schemas.microsoft.com/office/drawing/2014/main" id="{1ACDD748-5BE1-4866-BAEF-2112F59ECB1E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2503A695-064C-4236-9E9F-F7D73A4971A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33" name="Metin kutusu 20">
            <a:extLst>
              <a:ext uri="{FF2B5EF4-FFF2-40B4-BE49-F238E27FC236}">
                <a16:creationId xmlns:a16="http://schemas.microsoft.com/office/drawing/2014/main" id="{59602EE6-85B9-41D5-8AD7-DC0F08800CC0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B5E6C255-6FD0-48DD-AFDF-2449C164C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52193"/>
            <a:ext cx="7992887" cy="41019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650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47" name="Rectangle 15">
            <a:extLst>
              <a:ext uri="{FF2B5EF4-FFF2-40B4-BE49-F238E27FC236}">
                <a16:creationId xmlns:a16="http://schemas.microsoft.com/office/drawing/2014/main" id="{1ACDD748-5BE1-4866-BAEF-2112F59ECB1E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2503A695-064C-4236-9E9F-F7D73A4971A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33" name="Metin kutusu 20">
            <a:extLst>
              <a:ext uri="{FF2B5EF4-FFF2-40B4-BE49-F238E27FC236}">
                <a16:creationId xmlns:a16="http://schemas.microsoft.com/office/drawing/2014/main" id="{59602EE6-85B9-41D5-8AD7-DC0F08800CC0}"/>
              </a:ext>
            </a:extLst>
          </p:cNvPr>
          <p:cNvSpPr txBox="1"/>
          <p:nvPr/>
        </p:nvSpPr>
        <p:spPr>
          <a:xfrm>
            <a:off x="251472" y="924898"/>
            <a:ext cx="2160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>
                <a:cs typeface="Arial" panose="020B0604020202020204" pitchFamily="34" charset="0"/>
              </a:rPr>
              <a:t>UNIWERSAL WIND</a:t>
            </a:r>
          </a:p>
        </p:txBody>
      </p:sp>
      <p:pic>
        <p:nvPicPr>
          <p:cNvPr id="19" name="Çevrimiçi Medya 8" title="res tanıtım 7">
            <a:hlinkClick r:id="" action="ppaction://media"/>
            <a:extLst>
              <a:ext uri="{FF2B5EF4-FFF2-40B4-BE49-F238E27FC236}">
                <a16:creationId xmlns:a16="http://schemas.microsoft.com/office/drawing/2014/main" id="{29294B5D-E7A9-40AC-8606-3DF3165BB9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28700" y="1686868"/>
            <a:ext cx="4670412" cy="3510510"/>
          </a:xfrm>
          <a:prstGeom prst="rect">
            <a:avLst/>
          </a:prstGeom>
        </p:spPr>
      </p:pic>
      <p:pic>
        <p:nvPicPr>
          <p:cNvPr id="28" name="İçerik Yer Tutucusu 5">
            <a:extLst>
              <a:ext uri="{FF2B5EF4-FFF2-40B4-BE49-F238E27FC236}">
                <a16:creationId xmlns:a16="http://schemas.microsoft.com/office/drawing/2014/main" id="{7EB4DA60-E2EB-4CFA-AD5A-E8B75E0FA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003" y="3443250"/>
            <a:ext cx="2144132" cy="1567459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5D30229E-B0C2-4940-98F9-DFE386D23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300" y="1675529"/>
            <a:ext cx="2154835" cy="1518915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B2054DF5-C289-4D8B-93C7-01D84740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48" y="3495770"/>
            <a:ext cx="2183673" cy="1558497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05A5D2DD-D3B2-46C5-91AB-E99CD78AE5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16712"/>
            <a:ext cx="2154834" cy="16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47" name="Rectangle 15">
            <a:extLst>
              <a:ext uri="{FF2B5EF4-FFF2-40B4-BE49-F238E27FC236}">
                <a16:creationId xmlns:a16="http://schemas.microsoft.com/office/drawing/2014/main" id="{1ACDD748-5BE1-4866-BAEF-2112F59ECB1E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2503A695-064C-4236-9E9F-F7D73A4971A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33" name="Metin kutusu 20">
            <a:extLst>
              <a:ext uri="{FF2B5EF4-FFF2-40B4-BE49-F238E27FC236}">
                <a16:creationId xmlns:a16="http://schemas.microsoft.com/office/drawing/2014/main" id="{59602EE6-85B9-41D5-8AD7-DC0F08800CC0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Energy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Production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Licence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30" name="Nesne 29">
            <a:extLst>
              <a:ext uri="{FF2B5EF4-FFF2-40B4-BE49-F238E27FC236}">
                <a16:creationId xmlns:a16="http://schemas.microsoft.com/office/drawing/2014/main" id="{598E06B8-CE36-46B4-88FE-0B5B80BFE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479476"/>
              </p:ext>
            </p:extLst>
          </p:nvPr>
        </p:nvGraphicFramePr>
        <p:xfrm>
          <a:off x="649907" y="2511801"/>
          <a:ext cx="1394151" cy="1985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38446" imgH="8029163" progId="AcroExch.Document.DC">
                  <p:embed/>
                </p:oleObj>
              </mc:Choice>
              <mc:Fallback>
                <p:oleObj name="Acrobat Document" r:id="rId4" imgW="5638446" imgH="8029163" progId="AcroExch.Document.DC">
                  <p:embed/>
                  <p:pic>
                    <p:nvPicPr>
                      <p:cNvPr id="6" name="Nesne 5">
                        <a:extLst>
                          <a:ext uri="{FF2B5EF4-FFF2-40B4-BE49-F238E27FC236}">
                            <a16:creationId xmlns:a16="http://schemas.microsoft.com/office/drawing/2014/main" id="{F2F65559-045B-49AD-83A3-523C0F0E5C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9907" y="2511801"/>
                        <a:ext cx="1394151" cy="1985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Nesne 34">
            <a:extLst>
              <a:ext uri="{FF2B5EF4-FFF2-40B4-BE49-F238E27FC236}">
                <a16:creationId xmlns:a16="http://schemas.microsoft.com/office/drawing/2014/main" id="{CEB74988-498D-4354-ACA4-3815AA5977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644123"/>
              </p:ext>
            </p:extLst>
          </p:nvPr>
        </p:nvGraphicFramePr>
        <p:xfrm>
          <a:off x="2606815" y="1518239"/>
          <a:ext cx="1394151" cy="1985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38446" imgH="8029163" progId="AcroExch.Document.DC">
                  <p:embed/>
                </p:oleObj>
              </mc:Choice>
              <mc:Fallback>
                <p:oleObj name="Acrobat Document" r:id="rId6" imgW="5638446" imgH="8029163" progId="AcroExch.Document.DC">
                  <p:embed/>
                  <p:pic>
                    <p:nvPicPr>
                      <p:cNvPr id="7" name="Nesne 6">
                        <a:extLst>
                          <a:ext uri="{FF2B5EF4-FFF2-40B4-BE49-F238E27FC236}">
                            <a16:creationId xmlns:a16="http://schemas.microsoft.com/office/drawing/2014/main" id="{3263F22E-DB27-4274-9FFD-3F7B91892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06815" y="1518239"/>
                        <a:ext cx="1394151" cy="1985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Nesne 36">
            <a:extLst>
              <a:ext uri="{FF2B5EF4-FFF2-40B4-BE49-F238E27FC236}">
                <a16:creationId xmlns:a16="http://schemas.microsoft.com/office/drawing/2014/main" id="{9D8CBFD4-ACF4-4338-99F0-8087089069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076862"/>
              </p:ext>
            </p:extLst>
          </p:nvPr>
        </p:nvGraphicFramePr>
        <p:xfrm>
          <a:off x="2407048" y="3521520"/>
          <a:ext cx="1797982" cy="2327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829300" imgH="7543446" progId="AcroExch.Document.DC">
                  <p:embed/>
                </p:oleObj>
              </mc:Choice>
              <mc:Fallback>
                <p:oleObj name="Acrobat Document" r:id="rId8" imgW="5829300" imgH="7543446" progId="AcroExch.Document.DC">
                  <p:embed/>
                  <p:pic>
                    <p:nvPicPr>
                      <p:cNvPr id="9" name="Nesne 8">
                        <a:extLst>
                          <a:ext uri="{FF2B5EF4-FFF2-40B4-BE49-F238E27FC236}">
                            <a16:creationId xmlns:a16="http://schemas.microsoft.com/office/drawing/2014/main" id="{55599E3E-A1A1-40D4-B6C7-92CA4FD72B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07048" y="3521520"/>
                        <a:ext cx="1797982" cy="2327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Nesne 37">
            <a:extLst>
              <a:ext uri="{FF2B5EF4-FFF2-40B4-BE49-F238E27FC236}">
                <a16:creationId xmlns:a16="http://schemas.microsoft.com/office/drawing/2014/main" id="{65A2BBB6-21B8-46E4-90D5-CE99F93EE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332787"/>
              </p:ext>
            </p:extLst>
          </p:nvPr>
        </p:nvGraphicFramePr>
        <p:xfrm>
          <a:off x="4888196" y="3462943"/>
          <a:ext cx="1797983" cy="232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5829300" imgH="7543446" progId="AcroExch.Document.DC">
                  <p:embed/>
                </p:oleObj>
              </mc:Choice>
              <mc:Fallback>
                <p:oleObj name="Acrobat Document" r:id="rId10" imgW="5829300" imgH="7543446" progId="AcroExch.Document.DC">
                  <p:embed/>
                  <p:pic>
                    <p:nvPicPr>
                      <p:cNvPr id="11" name="Nesne 10">
                        <a:extLst>
                          <a:ext uri="{FF2B5EF4-FFF2-40B4-BE49-F238E27FC236}">
                            <a16:creationId xmlns:a16="http://schemas.microsoft.com/office/drawing/2014/main" id="{CE787A54-C367-4EDA-B72D-A2DE65BA42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88196" y="3462943"/>
                        <a:ext cx="1797983" cy="2327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Nesne 38">
            <a:extLst>
              <a:ext uri="{FF2B5EF4-FFF2-40B4-BE49-F238E27FC236}">
                <a16:creationId xmlns:a16="http://schemas.microsoft.com/office/drawing/2014/main" id="{8092132B-4A1D-4171-9B85-965BBE2588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509373"/>
              </p:ext>
            </p:extLst>
          </p:nvPr>
        </p:nvGraphicFramePr>
        <p:xfrm>
          <a:off x="7005229" y="2520523"/>
          <a:ext cx="1398318" cy="200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5600700" imgH="8029163" progId="AcroExch.Document.DC">
                  <p:embed/>
                </p:oleObj>
              </mc:Choice>
              <mc:Fallback>
                <p:oleObj name="Acrobat Document" r:id="rId12" imgW="5600700" imgH="8029163" progId="AcroExch.Document.DC">
                  <p:embed/>
                  <p:pic>
                    <p:nvPicPr>
                      <p:cNvPr id="12" name="Nesne 11">
                        <a:extLst>
                          <a:ext uri="{FF2B5EF4-FFF2-40B4-BE49-F238E27FC236}">
                            <a16:creationId xmlns:a16="http://schemas.microsoft.com/office/drawing/2014/main" id="{C3FE25DC-10D5-4160-8859-EA1ED17106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05229" y="2520523"/>
                        <a:ext cx="1398318" cy="200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Nesne 35">
            <a:extLst>
              <a:ext uri="{FF2B5EF4-FFF2-40B4-BE49-F238E27FC236}">
                <a16:creationId xmlns:a16="http://schemas.microsoft.com/office/drawing/2014/main" id="{2BD0F182-E688-40C7-AFF4-179CD2AA87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599431"/>
              </p:ext>
            </p:extLst>
          </p:nvPr>
        </p:nvGraphicFramePr>
        <p:xfrm>
          <a:off x="5055315" y="1527983"/>
          <a:ext cx="1391825" cy="1985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28876" imgH="8029163" progId="AcroExch.Document.DC">
                  <p:embed/>
                </p:oleObj>
              </mc:Choice>
              <mc:Fallback>
                <p:oleObj name="Acrobat Document" r:id="rId14" imgW="5628876" imgH="8029163" progId="AcroExch.Document.DC">
                  <p:embed/>
                  <p:pic>
                    <p:nvPicPr>
                      <p:cNvPr id="8" name="Nesne 7">
                        <a:extLst>
                          <a:ext uri="{FF2B5EF4-FFF2-40B4-BE49-F238E27FC236}">
                            <a16:creationId xmlns:a16="http://schemas.microsoft.com/office/drawing/2014/main" id="{85DD533A-B317-49FA-9A3F-FEC94ABBE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55315" y="1527983"/>
                        <a:ext cx="1391825" cy="1985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3104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48" name="Metin kutusu 47">
            <a:extLst>
              <a:ext uri="{FF2B5EF4-FFF2-40B4-BE49-F238E27FC236}">
                <a16:creationId xmlns:a16="http://schemas.microsoft.com/office/drawing/2014/main" id="{2503A695-064C-4236-9E9F-F7D73A4971A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2263B0-6FD7-4F85-A3DF-67C19CB6056F}"/>
              </a:ext>
            </a:extLst>
          </p:cNvPr>
          <p:cNvSpPr txBox="1"/>
          <p:nvPr/>
        </p:nvSpPr>
        <p:spPr>
          <a:xfrm>
            <a:off x="-14156" y="3739796"/>
            <a:ext cx="916748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EFOR Industrial Plants Installation, Manufacture and Construction Inc. was founded in Ankara in 1998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P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roviding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thermal, natural gas and hydroelectric power plants and large industrial installations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tr-TR" sz="16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ast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, cheap, high quality and satisfactory manufacturing, complete installation, disassembly, engineering and commissioning services about</a:t>
            </a:r>
            <a:r>
              <a:rPr lang="tr-TR" sz="1600" b="1" i="0" dirty="0">
                <a:solidFill>
                  <a:srgbClr val="333333"/>
                </a:solidFill>
                <a:effectLst/>
              </a:rPr>
              <a:t> p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ressurised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and non-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pressurised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units,</a:t>
            </a:r>
            <a:r>
              <a:rPr lang="tr-TR" sz="1600" b="1" i="0" dirty="0">
                <a:solidFill>
                  <a:srgbClr val="333333"/>
                </a:solidFill>
                <a:effectLst/>
              </a:rPr>
              <a:t> s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teel construction,</a:t>
            </a:r>
            <a:r>
              <a:rPr lang="tr-TR" sz="1600" b="1" i="0" dirty="0">
                <a:solidFill>
                  <a:srgbClr val="333333"/>
                </a:solidFill>
                <a:effectLst/>
              </a:rPr>
              <a:t> c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onstruction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and</a:t>
            </a:r>
            <a:r>
              <a:rPr lang="tr-TR" sz="1600" b="1" i="0" dirty="0">
                <a:solidFill>
                  <a:srgbClr val="333333"/>
                </a:solidFill>
                <a:effectLst/>
              </a:rPr>
              <a:t> r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ehabilitation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activities.</a:t>
            </a:r>
            <a:endParaRPr lang="tr-TR" sz="16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Efor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Inc. continues its operations in 5 manufacturing plant in 3 different locations around Ankara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0B8AB388-89BB-4105-9BD8-193093703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58" y="1537640"/>
            <a:ext cx="1036384" cy="827692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8E0D432-74EA-4E1D-B038-F388D3945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3327260" cy="9506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Resim 4" descr="fabrika, öğütme makinesi içeren bir resim&#10;&#10;Açıklama otomatik olarak oluşturuldu">
            <a:extLst>
              <a:ext uri="{FF2B5EF4-FFF2-40B4-BE49-F238E27FC236}">
                <a16:creationId xmlns:a16="http://schemas.microsoft.com/office/drawing/2014/main" id="{CB93CB76-0101-499F-B2BB-4953DE8E6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6" y="2518282"/>
            <a:ext cx="3923928" cy="11005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Resim 7" descr="vapur, gök, açık hava, gemi içeren bir resim&#10;&#10;Açıklama otomatik olarak oluşturuldu">
            <a:extLst>
              <a:ext uri="{FF2B5EF4-FFF2-40B4-BE49-F238E27FC236}">
                <a16:creationId xmlns:a16="http://schemas.microsoft.com/office/drawing/2014/main" id="{DAF01290-97CF-44C7-809D-CFE4D286C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20754"/>
            <a:ext cx="3923928" cy="11060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6" name="Rectangle 15">
            <a:extLst>
              <a:ext uri="{FF2B5EF4-FFF2-40B4-BE49-F238E27FC236}">
                <a16:creationId xmlns:a16="http://schemas.microsoft.com/office/drawing/2014/main" id="{B4104645-B4C0-48ED-969E-CA69F5A55201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ED8DD2F4-6795-460C-B70C-1B1D4F573665}"/>
              </a:ext>
            </a:extLst>
          </p:cNvPr>
          <p:cNvGrpSpPr/>
          <p:nvPr/>
        </p:nvGrpSpPr>
        <p:grpSpPr>
          <a:xfrm>
            <a:off x="179512" y="5922137"/>
            <a:ext cx="8978852" cy="919640"/>
            <a:chOff x="179512" y="5884814"/>
            <a:chExt cx="8978852" cy="919640"/>
          </a:xfrm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F1DEF59-A01F-4FBD-92EF-76DE466C0CC9}"/>
                </a:ext>
              </a:extLst>
            </p:cNvPr>
            <p:cNvSpPr/>
            <p:nvPr/>
          </p:nvSpPr>
          <p:spPr>
            <a:xfrm>
              <a:off x="2667464" y="5884814"/>
              <a:ext cx="6239451" cy="443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0848E0B8-A28F-47B2-A217-E8D1833C2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41" y="5941763"/>
              <a:ext cx="859347" cy="862691"/>
            </a:xfrm>
            <a:prstGeom prst="rect">
              <a:avLst/>
            </a:prstGeom>
          </p:spPr>
        </p:pic>
        <p:pic>
          <p:nvPicPr>
            <p:cNvPr id="26" name="Resim 25">
              <a:extLst>
                <a:ext uri="{FF2B5EF4-FFF2-40B4-BE49-F238E27FC236}">
                  <a16:creationId xmlns:a16="http://schemas.microsoft.com/office/drawing/2014/main" id="{EB640013-AB3A-4552-9BA0-176E4F006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256" y="6184572"/>
              <a:ext cx="556204" cy="371641"/>
            </a:xfrm>
            <a:prstGeom prst="rect">
              <a:avLst/>
            </a:prstGeom>
          </p:spPr>
        </p:pic>
        <p:pic>
          <p:nvPicPr>
            <p:cNvPr id="27" name="Picture 2" descr="APUS Group">
              <a:extLst>
                <a:ext uri="{FF2B5EF4-FFF2-40B4-BE49-F238E27FC236}">
                  <a16:creationId xmlns:a16="http://schemas.microsoft.com/office/drawing/2014/main" id="{4A638EB1-8C9D-45AD-88E3-A4F84ED5C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24" b="63742"/>
            <a:stretch/>
          </p:blipFill>
          <p:spPr bwMode="auto">
            <a:xfrm>
              <a:off x="2706483" y="6174927"/>
              <a:ext cx="843761" cy="44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Resim 28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7CAF9A2F-8C92-4CF9-AAEF-F215493C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861" y="6284953"/>
              <a:ext cx="1062940" cy="212588"/>
            </a:xfrm>
            <a:prstGeom prst="rect">
              <a:avLst/>
            </a:prstGeom>
          </p:spPr>
        </p:pic>
        <p:pic>
          <p:nvPicPr>
            <p:cNvPr id="30" name="Resim 29">
              <a:extLst>
                <a:ext uri="{FF2B5EF4-FFF2-40B4-BE49-F238E27FC236}">
                  <a16:creationId xmlns:a16="http://schemas.microsoft.com/office/drawing/2014/main" id="{D5CADC28-5420-4D1C-AC71-334195050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6165304"/>
              <a:ext cx="675787" cy="539707"/>
            </a:xfrm>
            <a:prstGeom prst="rect">
              <a:avLst/>
            </a:prstGeom>
          </p:spPr>
        </p:pic>
        <p:pic>
          <p:nvPicPr>
            <p:cNvPr id="32" name="Resim 31">
              <a:extLst>
                <a:ext uri="{FF2B5EF4-FFF2-40B4-BE49-F238E27FC236}">
                  <a16:creationId xmlns:a16="http://schemas.microsoft.com/office/drawing/2014/main" id="{C5A6CF4E-F422-4410-8C63-6EC1B8E45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98" y="6059302"/>
              <a:ext cx="1005404" cy="611159"/>
            </a:xfrm>
            <a:prstGeom prst="rect">
              <a:avLst/>
            </a:prstGeom>
          </p:spPr>
        </p:pic>
        <p:pic>
          <p:nvPicPr>
            <p:cNvPr id="33" name="Resim 32">
              <a:extLst>
                <a:ext uri="{FF2B5EF4-FFF2-40B4-BE49-F238E27FC236}">
                  <a16:creationId xmlns:a16="http://schemas.microsoft.com/office/drawing/2014/main" id="{B2CC5F23-02BB-456C-A717-21334A26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6020254"/>
              <a:ext cx="466169" cy="689253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34" name="Picture 2" descr="Bioeffektory">
              <a:extLst>
                <a:ext uri="{FF2B5EF4-FFF2-40B4-BE49-F238E27FC236}">
                  <a16:creationId xmlns:a16="http://schemas.microsoft.com/office/drawing/2014/main" id="{85E77330-D113-4F4C-B2C2-E45520804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996" y="6284953"/>
              <a:ext cx="1155368" cy="21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Resim 35">
              <a:extLst>
                <a:ext uri="{FF2B5EF4-FFF2-40B4-BE49-F238E27FC236}">
                  <a16:creationId xmlns:a16="http://schemas.microsoft.com/office/drawing/2014/main" id="{F02DD483-A118-4D63-8E76-BE5A79184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187" y="5938421"/>
              <a:ext cx="859347" cy="862691"/>
            </a:xfrm>
            <a:prstGeom prst="rect">
              <a:avLst/>
            </a:prstGeom>
          </p:spPr>
        </p:pic>
        <p:pic>
          <p:nvPicPr>
            <p:cNvPr id="37" name="Resim 36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6E27838A-B5CC-4DDE-8FDB-651F66099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140" y="6215684"/>
              <a:ext cx="1208604" cy="426174"/>
            </a:xfrm>
            <a:prstGeom prst="rect">
              <a:avLst/>
            </a:prstGeom>
          </p:spPr>
        </p:pic>
        <p:pic>
          <p:nvPicPr>
            <p:cNvPr id="38" name="Resim 37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949A2217-877D-4380-9BCB-94CFF667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6288687"/>
              <a:ext cx="741049" cy="314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9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48" name="Metin kutusu 47">
            <a:extLst>
              <a:ext uri="{FF2B5EF4-FFF2-40B4-BE49-F238E27FC236}">
                <a16:creationId xmlns:a16="http://schemas.microsoft.com/office/drawing/2014/main" id="{2503A695-064C-4236-9E9F-F7D73A4971A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B4104645-B4C0-48ED-969E-CA69F5A55201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1" name="Grup 30">
            <a:extLst>
              <a:ext uri="{FF2B5EF4-FFF2-40B4-BE49-F238E27FC236}">
                <a16:creationId xmlns:a16="http://schemas.microsoft.com/office/drawing/2014/main" id="{46AC5EDB-D7AA-4D2C-9C67-FE1796A15581}"/>
              </a:ext>
            </a:extLst>
          </p:cNvPr>
          <p:cNvGrpSpPr/>
          <p:nvPr/>
        </p:nvGrpSpPr>
        <p:grpSpPr>
          <a:xfrm>
            <a:off x="179512" y="5922137"/>
            <a:ext cx="8978852" cy="919640"/>
            <a:chOff x="179512" y="5884814"/>
            <a:chExt cx="8978852" cy="919640"/>
          </a:xfrm>
        </p:grpSpPr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AE6598E8-0F86-4053-893A-C05FD3D2018E}"/>
                </a:ext>
              </a:extLst>
            </p:cNvPr>
            <p:cNvSpPr/>
            <p:nvPr/>
          </p:nvSpPr>
          <p:spPr>
            <a:xfrm>
              <a:off x="2667464" y="5884814"/>
              <a:ext cx="6239451" cy="443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4" name="Resim 33">
              <a:extLst>
                <a:ext uri="{FF2B5EF4-FFF2-40B4-BE49-F238E27FC236}">
                  <a16:creationId xmlns:a16="http://schemas.microsoft.com/office/drawing/2014/main" id="{E9142232-304A-40D3-8FF7-E82EAA2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41" y="5941763"/>
              <a:ext cx="859347" cy="862691"/>
            </a:xfrm>
            <a:prstGeom prst="rect">
              <a:avLst/>
            </a:prstGeom>
          </p:spPr>
        </p:pic>
        <p:pic>
          <p:nvPicPr>
            <p:cNvPr id="35" name="Resim 34">
              <a:extLst>
                <a:ext uri="{FF2B5EF4-FFF2-40B4-BE49-F238E27FC236}">
                  <a16:creationId xmlns:a16="http://schemas.microsoft.com/office/drawing/2014/main" id="{ACAD23AB-85DD-4146-BF20-143F9AA3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256" y="6184572"/>
              <a:ext cx="556204" cy="371641"/>
            </a:xfrm>
            <a:prstGeom prst="rect">
              <a:avLst/>
            </a:prstGeom>
          </p:spPr>
        </p:pic>
        <p:pic>
          <p:nvPicPr>
            <p:cNvPr id="36" name="Picture 2" descr="APUS Group">
              <a:extLst>
                <a:ext uri="{FF2B5EF4-FFF2-40B4-BE49-F238E27FC236}">
                  <a16:creationId xmlns:a16="http://schemas.microsoft.com/office/drawing/2014/main" id="{BA8F4079-C133-447A-B48B-6CE8EB5F53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24" b="63742"/>
            <a:stretch/>
          </p:blipFill>
          <p:spPr bwMode="auto">
            <a:xfrm>
              <a:off x="2706483" y="6174927"/>
              <a:ext cx="843761" cy="44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Resim 36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958A3E9C-BB75-45D9-B6F4-B4D721256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861" y="6284953"/>
              <a:ext cx="1062940" cy="212588"/>
            </a:xfrm>
            <a:prstGeom prst="rect">
              <a:avLst/>
            </a:prstGeom>
          </p:spPr>
        </p:pic>
        <p:pic>
          <p:nvPicPr>
            <p:cNvPr id="38" name="Resim 37">
              <a:extLst>
                <a:ext uri="{FF2B5EF4-FFF2-40B4-BE49-F238E27FC236}">
                  <a16:creationId xmlns:a16="http://schemas.microsoft.com/office/drawing/2014/main" id="{07AC60C4-AADC-44C5-84AB-55AEB3328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6165304"/>
              <a:ext cx="675787" cy="539707"/>
            </a:xfrm>
            <a:prstGeom prst="rect">
              <a:avLst/>
            </a:prstGeom>
          </p:spPr>
        </p:pic>
        <p:pic>
          <p:nvPicPr>
            <p:cNvPr id="39" name="Resim 38">
              <a:extLst>
                <a:ext uri="{FF2B5EF4-FFF2-40B4-BE49-F238E27FC236}">
                  <a16:creationId xmlns:a16="http://schemas.microsoft.com/office/drawing/2014/main" id="{9F94C8C6-B28C-41D2-8B51-786A02D8A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98" y="6059302"/>
              <a:ext cx="1005404" cy="611159"/>
            </a:xfrm>
            <a:prstGeom prst="rect">
              <a:avLst/>
            </a:prstGeom>
          </p:spPr>
        </p:pic>
        <p:pic>
          <p:nvPicPr>
            <p:cNvPr id="40" name="Resim 39">
              <a:extLst>
                <a:ext uri="{FF2B5EF4-FFF2-40B4-BE49-F238E27FC236}">
                  <a16:creationId xmlns:a16="http://schemas.microsoft.com/office/drawing/2014/main" id="{02F49CF8-9323-49A0-8A74-F09C779BA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6020254"/>
              <a:ext cx="466169" cy="689253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41" name="Picture 2" descr="Bioeffektory">
              <a:extLst>
                <a:ext uri="{FF2B5EF4-FFF2-40B4-BE49-F238E27FC236}">
                  <a16:creationId xmlns:a16="http://schemas.microsoft.com/office/drawing/2014/main" id="{07A3132B-D458-4EBA-9627-A621145A6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996" y="6284953"/>
              <a:ext cx="1155368" cy="21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Resim 44">
              <a:extLst>
                <a:ext uri="{FF2B5EF4-FFF2-40B4-BE49-F238E27FC236}">
                  <a16:creationId xmlns:a16="http://schemas.microsoft.com/office/drawing/2014/main" id="{5739209A-E617-45CD-B306-D4490BB6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187" y="5938421"/>
              <a:ext cx="859347" cy="862691"/>
            </a:xfrm>
            <a:prstGeom prst="rect">
              <a:avLst/>
            </a:prstGeom>
          </p:spPr>
        </p:pic>
        <p:pic>
          <p:nvPicPr>
            <p:cNvPr id="58" name="Resim 57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0ED847FE-155B-4F1B-AE71-657A011C5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140" y="6215684"/>
              <a:ext cx="1208604" cy="426174"/>
            </a:xfrm>
            <a:prstGeom prst="rect">
              <a:avLst/>
            </a:prstGeom>
          </p:spPr>
        </p:pic>
        <p:pic>
          <p:nvPicPr>
            <p:cNvPr id="59" name="Resim 58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1E8B5B0D-E522-4976-B362-26924A9E5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6288687"/>
              <a:ext cx="741049" cy="314087"/>
            </a:xfrm>
            <a:prstGeom prst="rect">
              <a:avLst/>
            </a:prstGeom>
          </p:spPr>
        </p:pic>
      </p:grpSp>
      <p:pic>
        <p:nvPicPr>
          <p:cNvPr id="3" name="Çevrimiçi Medya 2" title="Efor Endüstriyel ingilizce">
            <a:hlinkClick r:id="" action="ppaction://media"/>
            <a:extLst>
              <a:ext uri="{FF2B5EF4-FFF2-40B4-BE49-F238E27FC236}">
                <a16:creationId xmlns:a16="http://schemas.microsoft.com/office/drawing/2014/main" id="{B83FE296-FD7F-8B68-0797-1E589F571E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5"/>
          <a:stretch>
            <a:fillRect/>
          </a:stretch>
        </p:blipFill>
        <p:spPr>
          <a:xfrm>
            <a:off x="517405" y="1322417"/>
            <a:ext cx="7840524" cy="44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WtE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References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A05F25E0-4AD3-4B2A-94FE-0D3A7849B828}"/>
              </a:ext>
            </a:extLst>
          </p:cNvPr>
          <p:cNvSpPr/>
          <p:nvPr/>
        </p:nvSpPr>
        <p:spPr>
          <a:xfrm>
            <a:off x="1190455" y="1682949"/>
            <a:ext cx="3364575" cy="3795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ADB66C25-1181-46C7-AAD1-31C48C341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198032"/>
              </p:ext>
            </p:extLst>
          </p:nvPr>
        </p:nvGraphicFramePr>
        <p:xfrm>
          <a:off x="4615949" y="1529145"/>
          <a:ext cx="3041650" cy="3949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7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 dirty="0">
                        <a:latin typeface="+mn-lt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Plant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Type</a:t>
                      </a:r>
                      <a:endParaRPr sz="1400" dirty="0">
                        <a:latin typeface="+mn-lt"/>
                        <a:cs typeface="Carlito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+mn-lt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FB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Incineration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155"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Fuel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spc="-5" dirty="0">
                          <a:latin typeface="+mn-lt"/>
                          <a:cs typeface="Carlito"/>
                        </a:rPr>
                        <a:t>Municipal Sludge </a:t>
                      </a:r>
                      <a:r>
                        <a:rPr sz="1400" dirty="0">
                          <a:latin typeface="+mn-lt"/>
                          <a:cs typeface="Carlito"/>
                        </a:rPr>
                        <a:t>+ </a:t>
                      </a:r>
                      <a:r>
                        <a:rPr sz="1400" spc="-5" dirty="0">
                          <a:latin typeface="+mn-lt"/>
                          <a:cs typeface="Carlito"/>
                        </a:rPr>
                        <a:t>Coal</a:t>
                      </a:r>
                      <a:endParaRPr sz="1400">
                        <a:latin typeface="+mn-lt"/>
                        <a:cs typeface="Carlito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+mn-lt"/>
                          <a:cs typeface="Carlito"/>
                        </a:rPr>
                        <a:t>+ </a:t>
                      </a:r>
                      <a:r>
                        <a:rPr sz="1400" spc="-5" dirty="0">
                          <a:latin typeface="+mn-lt"/>
                          <a:cs typeface="Carlito"/>
                        </a:rPr>
                        <a:t>Other Municipal </a:t>
                      </a:r>
                      <a:r>
                        <a:rPr sz="1400" spc="-15" dirty="0">
                          <a:latin typeface="+mn-lt"/>
                          <a:cs typeface="Carlito"/>
                        </a:rPr>
                        <a:t>Waste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273"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Capacity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400" spc="-5" dirty="0">
                          <a:latin typeface="+mn-lt"/>
                          <a:cs typeface="Carlito"/>
                        </a:rPr>
                        <a:t>15 t/h </a:t>
                      </a:r>
                      <a:r>
                        <a:rPr sz="1400" dirty="0">
                          <a:latin typeface="+mn-lt"/>
                          <a:cs typeface="Carlito"/>
                        </a:rPr>
                        <a:t>Solid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272">
                <a:tc>
                  <a:txBody>
                    <a:bodyPr/>
                    <a:lstStyle/>
                    <a:p>
                      <a:pPr marL="52069" marR="144780">
                        <a:lnSpc>
                          <a:spcPct val="100699"/>
                        </a:lnSpc>
                        <a:spcBef>
                          <a:spcPts val="18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Incin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tion  Norms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 marR="586105">
                        <a:lnSpc>
                          <a:spcPct val="100699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+mn-lt"/>
                          <a:cs typeface="Carlito"/>
                        </a:rPr>
                        <a:t>EU Norms (EU</a:t>
                      </a:r>
                      <a:r>
                        <a:rPr sz="1400" spc="-60" dirty="0">
                          <a:latin typeface="+mn-lt"/>
                          <a:cs typeface="Carlito"/>
                        </a:rPr>
                        <a:t> </a:t>
                      </a:r>
                      <a:r>
                        <a:rPr sz="1400" spc="-40" dirty="0">
                          <a:latin typeface="+mn-lt"/>
                          <a:cs typeface="Carlito"/>
                        </a:rPr>
                        <a:t>Dir.  </a:t>
                      </a:r>
                      <a:r>
                        <a:rPr sz="1400" spc="-5" dirty="0">
                          <a:latin typeface="+mn-lt"/>
                          <a:cs typeface="Carlito"/>
                        </a:rPr>
                        <a:t>2000/76)</a:t>
                      </a:r>
                      <a:endParaRPr sz="1400" dirty="0">
                        <a:latin typeface="+mn-lt"/>
                        <a:cs typeface="Carlito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156">
                <a:tc>
                  <a:txBody>
                    <a:bodyPr/>
                    <a:lstStyle/>
                    <a:p>
                      <a:pPr marL="52069" marR="194310">
                        <a:lnSpc>
                          <a:spcPct val="100699"/>
                        </a:lnSpc>
                        <a:spcBef>
                          <a:spcPts val="18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Steam  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P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a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am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at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s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 marR="915035">
                        <a:lnSpc>
                          <a:spcPct val="100699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latin typeface="+mn-lt"/>
                          <a:cs typeface="Carlito"/>
                        </a:rPr>
                        <a:t>40 </a:t>
                      </a:r>
                      <a:r>
                        <a:rPr sz="1400" spc="-5" dirty="0">
                          <a:latin typeface="+mn-lt"/>
                          <a:cs typeface="Carlito"/>
                        </a:rPr>
                        <a:t>bar 400</a:t>
                      </a:r>
                      <a:r>
                        <a:rPr sz="1400" spc="-70" dirty="0">
                          <a:latin typeface="+mn-lt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+mn-lt"/>
                          <a:cs typeface="Carlito"/>
                        </a:rPr>
                        <a:t>°C  </a:t>
                      </a:r>
                      <a:r>
                        <a:rPr sz="1400" spc="-5" dirty="0">
                          <a:latin typeface="+mn-lt"/>
                          <a:cs typeface="Carlito"/>
                        </a:rPr>
                        <a:t>superheated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+mn-lt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Steam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Cap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+mn-lt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+mn-lt"/>
                          <a:cs typeface="Carlito"/>
                        </a:rPr>
                        <a:t>41 t/h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272">
                <a:tc>
                  <a:txBody>
                    <a:bodyPr/>
                    <a:lstStyle/>
                    <a:p>
                      <a:pPr marL="52069" marR="268605">
                        <a:lnSpc>
                          <a:spcPct val="100699"/>
                        </a:lnSpc>
                        <a:spcBef>
                          <a:spcPts val="18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Flue Gas  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T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r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m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t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 marR="68580">
                        <a:lnSpc>
                          <a:spcPct val="100699"/>
                        </a:lnSpc>
                        <a:spcBef>
                          <a:spcPts val="185"/>
                        </a:spcBef>
                      </a:pPr>
                      <a:r>
                        <a:rPr sz="1400" spc="-10" dirty="0">
                          <a:latin typeface="+mn-lt"/>
                          <a:cs typeface="Carlito"/>
                        </a:rPr>
                        <a:t>Electrostatic </a:t>
                      </a:r>
                      <a:r>
                        <a:rPr sz="1400" spc="-5" dirty="0">
                          <a:latin typeface="+mn-lt"/>
                          <a:cs typeface="Carlito"/>
                        </a:rPr>
                        <a:t>Precip., Flue  </a:t>
                      </a:r>
                      <a:r>
                        <a:rPr sz="1400" dirty="0">
                          <a:latin typeface="+mn-lt"/>
                          <a:cs typeface="Carlito"/>
                        </a:rPr>
                        <a:t>Gas </a:t>
                      </a:r>
                      <a:r>
                        <a:rPr sz="1400" spc="-20" dirty="0">
                          <a:latin typeface="+mn-lt"/>
                          <a:cs typeface="Carlito"/>
                        </a:rPr>
                        <a:t>Treatment</a:t>
                      </a:r>
                      <a:r>
                        <a:rPr sz="1400" dirty="0">
                          <a:latin typeface="+mn-lt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+mn-lt"/>
                          <a:cs typeface="Carlito"/>
                        </a:rPr>
                        <a:t>System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168">
                <a:tc>
                  <a:txBody>
                    <a:bodyPr/>
                    <a:lstStyle/>
                    <a:p>
                      <a:pPr marL="52069" marR="414655">
                        <a:lnSpc>
                          <a:spcPct val="100699"/>
                        </a:lnSpc>
                        <a:spcBef>
                          <a:spcPts val="18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Flue</a:t>
                      </a:r>
                      <a:r>
                        <a:rPr sz="1400" b="1" spc="-105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Carlito"/>
                        </a:rPr>
                        <a:t>Gas  Amount</a:t>
                      </a:r>
                      <a:endParaRPr sz="1400">
                        <a:latin typeface="+mn-lt"/>
                        <a:cs typeface="Carlito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spc="-5" dirty="0">
                          <a:latin typeface="+mn-lt"/>
                          <a:cs typeface="Carlito"/>
                        </a:rPr>
                        <a:t>93’000</a:t>
                      </a:r>
                      <a:r>
                        <a:rPr sz="1400" spc="10" dirty="0">
                          <a:latin typeface="+mn-lt"/>
                          <a:cs typeface="Carlito"/>
                        </a:rPr>
                        <a:t> </a:t>
                      </a:r>
                      <a:r>
                        <a:rPr lang="tr-TR" sz="1400" spc="-5" dirty="0" err="1">
                          <a:latin typeface="+mn-lt"/>
                          <a:cs typeface="Carlito"/>
                        </a:rPr>
                        <a:t>Nm</a:t>
                      </a:r>
                      <a:r>
                        <a:rPr sz="1400" spc="-5" dirty="0">
                          <a:latin typeface="+mn-lt"/>
                          <a:cs typeface="Carlito"/>
                        </a:rPr>
                        <a:t>3/h</a:t>
                      </a:r>
                      <a:endParaRPr sz="1400" dirty="0">
                        <a:latin typeface="+mn-lt"/>
                        <a:cs typeface="Carlito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object 2">
            <a:extLst>
              <a:ext uri="{FF2B5EF4-FFF2-40B4-BE49-F238E27FC236}">
                <a16:creationId xmlns:a16="http://schemas.microsoft.com/office/drawing/2014/main" id="{5507A284-582A-4BBB-A4B8-A8D62AF9D666}"/>
              </a:ext>
            </a:extLst>
          </p:cNvPr>
          <p:cNvSpPr txBox="1"/>
          <p:nvPr/>
        </p:nvSpPr>
        <p:spPr>
          <a:xfrm>
            <a:off x="1176879" y="1689120"/>
            <a:ext cx="1014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Ge</a:t>
            </a:r>
            <a:r>
              <a:rPr sz="1800" b="1" spc="-15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m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ny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8B4275EF-6F80-4C4D-9216-E527449DAC96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11AA0EF9-BC36-4EE3-A7D4-1B1A94EB0453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3733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WtE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References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AC31B489-DD08-4B88-8BD9-5F069B8BB461}"/>
              </a:ext>
            </a:extLst>
          </p:cNvPr>
          <p:cNvSpPr/>
          <p:nvPr/>
        </p:nvSpPr>
        <p:spPr>
          <a:xfrm>
            <a:off x="1076468" y="1561298"/>
            <a:ext cx="3367006" cy="4099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13227FB8-BC63-4B9E-82A6-551069EBCFE8}"/>
              </a:ext>
            </a:extLst>
          </p:cNvPr>
          <p:cNvSpPr txBox="1"/>
          <p:nvPr/>
        </p:nvSpPr>
        <p:spPr>
          <a:xfrm>
            <a:off x="1187624" y="1628800"/>
            <a:ext cx="1014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Ge</a:t>
            </a:r>
            <a:r>
              <a:rPr sz="1800" b="1" spc="-15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m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ny</a:t>
            </a:r>
            <a:endParaRPr sz="1800" dirty="0">
              <a:latin typeface="Arial"/>
              <a:cs typeface="Arial"/>
            </a:endParaRPr>
          </a:p>
        </p:txBody>
      </p:sp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88B7F9BC-9DC6-4C96-8ACE-DC2A3FB87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546485"/>
              </p:ext>
            </p:extLst>
          </p:nvPr>
        </p:nvGraphicFramePr>
        <p:xfrm>
          <a:off x="4514190" y="1575087"/>
          <a:ext cx="3010138" cy="4086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5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1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Plant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Type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FB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Incineration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088"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Fuel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400" spc="-5" dirty="0">
                          <a:latin typeface="Carlito"/>
                          <a:cs typeface="Carlito"/>
                        </a:rPr>
                        <a:t>Municipal</a:t>
                      </a:r>
                      <a:r>
                        <a:rPr sz="1400" spc="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Sludge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089"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Capacity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400" dirty="0">
                          <a:latin typeface="Carlito"/>
                          <a:cs typeface="Carlito"/>
                        </a:rPr>
                        <a:t>2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t/h Solid/Each</a:t>
                      </a:r>
                      <a:r>
                        <a:rPr sz="14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line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088">
                <a:tc>
                  <a:txBody>
                    <a:bodyPr/>
                    <a:lstStyle/>
                    <a:p>
                      <a:pPr marL="52069" marR="144780">
                        <a:lnSpc>
                          <a:spcPct val="100699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Incin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tion  Norms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 marR="586105">
                        <a:lnSpc>
                          <a:spcPct val="100699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rlito"/>
                          <a:cs typeface="Carlito"/>
                        </a:rPr>
                        <a:t>EU Norms (EU</a:t>
                      </a:r>
                      <a:r>
                        <a:rPr sz="1400" spc="-6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40" dirty="0">
                          <a:latin typeface="Carlito"/>
                          <a:cs typeface="Carlito"/>
                        </a:rPr>
                        <a:t>Dir. 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2000/76)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089">
                <a:tc>
                  <a:txBody>
                    <a:bodyPr/>
                    <a:lstStyle/>
                    <a:p>
                      <a:pPr marL="52069" marR="194310">
                        <a:lnSpc>
                          <a:spcPct val="100800"/>
                        </a:lnSpc>
                        <a:spcBef>
                          <a:spcPts val="2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Steam  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am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at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 marR="915669">
                        <a:lnSpc>
                          <a:spcPct val="1008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rlito"/>
                          <a:cs typeface="Carlito"/>
                        </a:rPr>
                        <a:t>40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bar 400</a:t>
                      </a:r>
                      <a:r>
                        <a:rPr sz="1400" spc="-7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°C 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superheated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5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Steam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Cap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rlito"/>
                          <a:cs typeface="Carlito"/>
                        </a:rPr>
                        <a:t>7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t/h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/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each</a:t>
                      </a:r>
                      <a:r>
                        <a:rPr sz="14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line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73">
                <a:tc>
                  <a:txBody>
                    <a:bodyPr/>
                    <a:lstStyle/>
                    <a:p>
                      <a:pPr marL="52069" marR="268605">
                        <a:lnSpc>
                          <a:spcPct val="100699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Flue Gas  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 marR="68580">
                        <a:lnSpc>
                          <a:spcPct val="100699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rlito"/>
                          <a:cs typeface="Carlito"/>
                        </a:rPr>
                        <a:t>Electrostatic 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Precip., Flue 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Gas 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Treatment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System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124">
                <a:tc>
                  <a:txBody>
                    <a:bodyPr/>
                    <a:lstStyle/>
                    <a:p>
                      <a:pPr marL="52069" marR="414655">
                        <a:lnSpc>
                          <a:spcPct val="100699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Flue</a:t>
                      </a:r>
                      <a:r>
                        <a:rPr sz="1400" b="1" spc="-10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Gas  Amount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spc="-5" dirty="0">
                          <a:latin typeface="Carlito"/>
                          <a:cs typeface="Carlito"/>
                        </a:rPr>
                        <a:t>18’000</a:t>
                      </a:r>
                      <a:r>
                        <a:rPr sz="1400" spc="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lang="tr-TR" sz="1400" spc="-5" dirty="0" err="1">
                          <a:latin typeface="Carlito"/>
                          <a:cs typeface="Carlito"/>
                        </a:rPr>
                        <a:t>Nm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3/h</a:t>
                      </a:r>
                      <a:endParaRPr sz="1400" dirty="0">
                        <a:latin typeface="Carlito"/>
                        <a:cs typeface="Carlito"/>
                      </a:endParaRPr>
                    </a:p>
                  </a:txBody>
                  <a:tcPr marL="0" marR="0" marT="144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Metin kutusu 32">
            <a:extLst>
              <a:ext uri="{FF2B5EF4-FFF2-40B4-BE49-F238E27FC236}">
                <a16:creationId xmlns:a16="http://schemas.microsoft.com/office/drawing/2014/main" id="{BE6DB50E-D93A-4BB9-8B23-BEEE961E8227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23BFEA7D-16CA-4298-B1C2-2AF8409C5411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5962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WtE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References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81AC85A-1680-42FD-A4D3-61CCC16F2436}"/>
              </a:ext>
            </a:extLst>
          </p:cNvPr>
          <p:cNvSpPr/>
          <p:nvPr/>
        </p:nvSpPr>
        <p:spPr>
          <a:xfrm>
            <a:off x="4403653" y="2204864"/>
            <a:ext cx="4278843" cy="2276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7C5BB51A-91FD-448A-A071-ED3FB22A67B0}"/>
              </a:ext>
            </a:extLst>
          </p:cNvPr>
          <p:cNvSpPr txBox="1"/>
          <p:nvPr/>
        </p:nvSpPr>
        <p:spPr>
          <a:xfrm>
            <a:off x="278720" y="1700808"/>
            <a:ext cx="7533640" cy="373897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800" b="1" spc="-5" dirty="0">
                <a:cs typeface="TeXGyreAdventor"/>
              </a:rPr>
              <a:t>Site A </a:t>
            </a:r>
            <a:r>
              <a:rPr sz="1800" b="1" dirty="0">
                <a:cs typeface="TeXGyreAdventor"/>
              </a:rPr>
              <a:t>WTE </a:t>
            </a:r>
            <a:r>
              <a:rPr sz="1800" b="1" spc="-5" dirty="0">
                <a:cs typeface="TeXGyreAdventor"/>
              </a:rPr>
              <a:t>Power Plant (Central</a:t>
            </a:r>
            <a:r>
              <a:rPr sz="1800" b="1" spc="-15" dirty="0">
                <a:cs typeface="TeXGyreAdventor"/>
              </a:rPr>
              <a:t> </a:t>
            </a:r>
            <a:r>
              <a:rPr sz="1800" b="1" spc="-5" dirty="0">
                <a:cs typeface="TeXGyreAdventor"/>
              </a:rPr>
              <a:t>Anatolia</a:t>
            </a:r>
            <a:r>
              <a:rPr lang="tr-TR" sz="1800" b="1" spc="-5" dirty="0">
                <a:cs typeface="TeXGyreAdventor"/>
              </a:rPr>
              <a:t>/</a:t>
            </a:r>
            <a:r>
              <a:rPr lang="tr-TR" sz="1800" b="1" spc="-5" dirty="0" err="1">
                <a:cs typeface="TeXGyreAdventor"/>
              </a:rPr>
              <a:t>Turkey</a:t>
            </a:r>
            <a:r>
              <a:rPr sz="1800" b="1" spc="-5" dirty="0">
                <a:cs typeface="TeXGyreAdventor"/>
              </a:rPr>
              <a:t>)</a:t>
            </a:r>
            <a:endParaRPr sz="18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10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Start date </a:t>
            </a:r>
            <a:r>
              <a:rPr sz="1600" spc="-5" dirty="0">
                <a:cs typeface="TeXGyreAdventor"/>
              </a:rPr>
              <a:t>of plant: January,</a:t>
            </a:r>
            <a:r>
              <a:rPr sz="1600" spc="15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2014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5" dirty="0">
                <a:cs typeface="TeXGyreAdventor"/>
              </a:rPr>
              <a:t>Capacity: 4,8</a:t>
            </a:r>
            <a:r>
              <a:rPr sz="1600" spc="-10" dirty="0">
                <a:cs typeface="TeXGyreAdventor"/>
              </a:rPr>
              <a:t> </a:t>
            </a:r>
            <a:r>
              <a:rPr sz="1600" spc="-20" dirty="0">
                <a:cs typeface="TeXGyreAdventor"/>
              </a:rPr>
              <a:t>MWe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Gas Engines: </a:t>
            </a:r>
            <a:r>
              <a:rPr sz="1600" spc="-5" dirty="0">
                <a:cs typeface="TeXGyreAdventor"/>
              </a:rPr>
              <a:t>4 X 1.200</a:t>
            </a:r>
            <a:r>
              <a:rPr sz="1600" spc="25" dirty="0">
                <a:cs typeface="TeXGyreAdventor"/>
              </a:rPr>
              <a:t> </a:t>
            </a:r>
            <a:r>
              <a:rPr sz="1600" spc="-15" dirty="0">
                <a:cs typeface="TeXGyreAdventor"/>
              </a:rPr>
              <a:t>kW/h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1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Boosters: </a:t>
            </a:r>
            <a:r>
              <a:rPr sz="1600" spc="-5" dirty="0">
                <a:cs typeface="TeXGyreAdventor"/>
              </a:rPr>
              <a:t>3 X 1500</a:t>
            </a:r>
            <a:r>
              <a:rPr sz="1600" spc="30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m3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10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Biogas </a:t>
            </a:r>
            <a:r>
              <a:rPr sz="1600" spc="-5" dirty="0">
                <a:cs typeface="TeXGyreAdventor"/>
              </a:rPr>
              <a:t>Plant: 2 X 3.500</a:t>
            </a:r>
            <a:r>
              <a:rPr sz="1600" spc="10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m3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Sorting </a:t>
            </a:r>
            <a:r>
              <a:rPr sz="1600" spc="-5" dirty="0">
                <a:cs typeface="TeXGyreAdventor"/>
              </a:rPr>
              <a:t>Plant Capacity: 400</a:t>
            </a:r>
            <a:r>
              <a:rPr sz="1600" spc="10" dirty="0">
                <a:cs typeface="TeXGyreAdventor"/>
              </a:rPr>
              <a:t> </a:t>
            </a:r>
            <a:r>
              <a:rPr sz="1600" spc="-10" dirty="0">
                <a:cs typeface="TeXGyreAdventor"/>
              </a:rPr>
              <a:t>ton/day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1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5" dirty="0">
                <a:cs typeface="TeXGyreAdventor"/>
              </a:rPr>
              <a:t>RDF Capacity: 80 </a:t>
            </a:r>
            <a:r>
              <a:rPr sz="1600" spc="-10" dirty="0">
                <a:cs typeface="TeXGyreAdventor"/>
              </a:rPr>
              <a:t>ton/day</a:t>
            </a:r>
            <a:endParaRPr sz="1600" dirty="0">
              <a:cs typeface="TeXGyreAdventor"/>
            </a:endParaRPr>
          </a:p>
          <a:p>
            <a:pPr marL="756285" marR="5080" indent="-287020">
              <a:lnSpc>
                <a:spcPct val="90100"/>
              </a:lnSpc>
              <a:spcBef>
                <a:spcPts val="990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Energy Generation, </a:t>
            </a:r>
            <a:r>
              <a:rPr sz="1600" spc="-5" dirty="0">
                <a:cs typeface="TeXGyreAdventor"/>
              </a:rPr>
              <a:t>Field </a:t>
            </a:r>
            <a:r>
              <a:rPr sz="1600" spc="-10" dirty="0">
                <a:cs typeface="TeXGyreAdventor"/>
              </a:rPr>
              <a:t>Management, </a:t>
            </a:r>
            <a:r>
              <a:rPr sz="1600" spc="-5" dirty="0">
                <a:cs typeface="TeXGyreAdventor"/>
              </a:rPr>
              <a:t>Mechanical </a:t>
            </a:r>
            <a:r>
              <a:rPr sz="1600" spc="-10" dirty="0">
                <a:cs typeface="TeXGyreAdventor"/>
              </a:rPr>
              <a:t>Separation, </a:t>
            </a:r>
            <a:r>
              <a:rPr sz="1600" spc="-5" dirty="0">
                <a:cs typeface="TeXGyreAdventor"/>
              </a:rPr>
              <a:t>RDF  </a:t>
            </a:r>
            <a:r>
              <a:rPr sz="1600" spc="-10" dirty="0">
                <a:cs typeface="TeXGyreAdventor"/>
              </a:rPr>
              <a:t>Preparation, Biomethanisation, </a:t>
            </a:r>
            <a:r>
              <a:rPr sz="1600" spc="-5" dirty="0">
                <a:cs typeface="TeXGyreAdventor"/>
              </a:rPr>
              <a:t>Transfer </a:t>
            </a:r>
            <a:r>
              <a:rPr sz="1600" spc="-10" dirty="0">
                <a:cs typeface="TeXGyreAdventor"/>
              </a:rPr>
              <a:t>Station Operation, </a:t>
            </a:r>
            <a:r>
              <a:rPr sz="1600" spc="-15" dirty="0">
                <a:cs typeface="TeXGyreAdventor"/>
              </a:rPr>
              <a:t>Waste  </a:t>
            </a:r>
            <a:r>
              <a:rPr sz="1600" spc="-10" dirty="0">
                <a:cs typeface="TeXGyreAdventor"/>
              </a:rPr>
              <a:t>Transportation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840"/>
              </a:spcBef>
              <a:buClr>
                <a:srgbClr val="ACD333"/>
              </a:buClr>
              <a:buSzPct val="78571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dirty="0">
                <a:cs typeface="TeXGyreAdventor"/>
              </a:rPr>
              <a:t>Annual Turnover: 6 M </a:t>
            </a:r>
            <a:r>
              <a:rPr sz="1600" spc="-10" dirty="0">
                <a:cs typeface="TeXGyreAdventor"/>
              </a:rPr>
              <a:t>USD</a:t>
            </a:r>
            <a:r>
              <a:rPr sz="1600" spc="-60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(approximately)</a:t>
            </a:r>
            <a:endParaRPr sz="1600" dirty="0">
              <a:cs typeface="TeXGyreAdventor"/>
            </a:endParaRP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3177EFE-84A2-4BFC-911B-C35F5CD081D8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71F55E0A-332A-43FE-9D3F-D8CE5FF547EF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6314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2" name="Metin kutusu 20">
            <a:extLst>
              <a:ext uri="{FF2B5EF4-FFF2-40B4-BE49-F238E27FC236}">
                <a16:creationId xmlns:a16="http://schemas.microsoft.com/office/drawing/2014/main" id="{CDDA80CC-32FE-4374-A7C5-2D346BC7BE37}"/>
              </a:ext>
            </a:extLst>
          </p:cNvPr>
          <p:cNvSpPr txBox="1"/>
          <p:nvPr/>
        </p:nvSpPr>
        <p:spPr>
          <a:xfrm>
            <a:off x="539552" y="884779"/>
            <a:ext cx="2465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u="sng" dirty="0" err="1">
                <a:cs typeface="Arial" panose="020B0604020202020204" pitchFamily="34" charset="0"/>
              </a:rPr>
              <a:t>Group</a:t>
            </a:r>
            <a:r>
              <a:rPr lang="tr-TR" sz="2400" b="1" u="sng" dirty="0">
                <a:cs typeface="Arial" panose="020B0604020202020204" pitchFamily="34" charset="0"/>
              </a:rPr>
              <a:t> </a:t>
            </a:r>
            <a:r>
              <a:rPr lang="tr-TR" sz="2400" b="1" u="sng" dirty="0" err="1">
                <a:cs typeface="Arial" panose="020B0604020202020204" pitchFamily="34" charset="0"/>
              </a:rPr>
              <a:t>Companies</a:t>
            </a:r>
            <a:endParaRPr lang="tr-TR" sz="2400" b="1" u="sng" dirty="0">
              <a:cs typeface="Arial" panose="020B0604020202020204" pitchFamily="34" charset="0"/>
            </a:endParaRPr>
          </a:p>
        </p:txBody>
      </p:sp>
      <p:pic>
        <p:nvPicPr>
          <p:cNvPr id="42" name="Picture 2" descr="APUS Group">
            <a:extLst>
              <a:ext uri="{FF2B5EF4-FFF2-40B4-BE49-F238E27FC236}">
                <a16:creationId xmlns:a16="http://schemas.microsoft.com/office/drawing/2014/main" id="{BBB993DD-6B73-401F-9C3F-93887717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4" b="63742"/>
          <a:stretch/>
        </p:blipFill>
        <p:spPr bwMode="auto">
          <a:xfrm>
            <a:off x="1617173" y="4872127"/>
            <a:ext cx="1662035" cy="77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85ED112B-BD84-4731-AAA0-3A21D1EB847E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D011E8AE-A89C-4984-B3FB-FCD73E4AFB25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15" name="Resim 14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980EEF6-A6DC-43E7-9262-C39A99C72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460"/>
            <a:ext cx="915354" cy="78157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42A3B42-433D-4815-9D92-D92DF6E52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90" y="1893879"/>
            <a:ext cx="1591880" cy="127133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0774925-9D1B-4159-8B48-5095828C4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90" y="1893879"/>
            <a:ext cx="859851" cy="127133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Resim 10" descr="metin içeren bir resim&#10;&#10;Açıklama otomatik olarak oluşturuldu">
            <a:extLst>
              <a:ext uri="{FF2B5EF4-FFF2-40B4-BE49-F238E27FC236}">
                <a16:creationId xmlns:a16="http://schemas.microsoft.com/office/drawing/2014/main" id="{DAAB33A7-AD07-4B01-B059-510019682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75" y="4894545"/>
            <a:ext cx="2076455" cy="732193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6C0B0E4-EAF3-417F-9D9A-4D246FBB3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52" y="4432743"/>
            <a:ext cx="1554313" cy="1560361"/>
          </a:xfrm>
          <a:prstGeom prst="rect">
            <a:avLst/>
          </a:prstGeom>
        </p:spPr>
      </p:pic>
      <p:pic>
        <p:nvPicPr>
          <p:cNvPr id="35" name="Picture 2" descr="Bioeffektory">
            <a:extLst>
              <a:ext uri="{FF2B5EF4-FFF2-40B4-BE49-F238E27FC236}">
                <a16:creationId xmlns:a16="http://schemas.microsoft.com/office/drawing/2014/main" id="{A17CD928-D469-4CB8-A7C9-29FCF2CB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78" y="3880429"/>
            <a:ext cx="2381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CB20596-FB3F-4343-8EDE-C940F1DC97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37" y="3405448"/>
            <a:ext cx="1623177" cy="124630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F74F6FB-53C2-BF12-DF90-6C57A786C2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7" y="3895896"/>
            <a:ext cx="2138278" cy="42268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168A426-637A-A5D3-F54B-B4039AFF28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9406" y="1819498"/>
            <a:ext cx="3041777" cy="12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06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WtE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References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D8A1C838-9E18-41B5-BFFC-E16611BF681E}"/>
              </a:ext>
            </a:extLst>
          </p:cNvPr>
          <p:cNvSpPr/>
          <p:nvPr/>
        </p:nvSpPr>
        <p:spPr>
          <a:xfrm>
            <a:off x="4521019" y="2270944"/>
            <a:ext cx="4227138" cy="2670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59EEACA1-8AEA-4ADA-81DB-BA4B0A47E3E2}"/>
              </a:ext>
            </a:extLst>
          </p:cNvPr>
          <p:cNvSpPr txBox="1"/>
          <p:nvPr/>
        </p:nvSpPr>
        <p:spPr>
          <a:xfrm>
            <a:off x="251520" y="1988840"/>
            <a:ext cx="5328285" cy="3232873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0" marR="585470">
              <a:lnSpc>
                <a:spcPct val="107000"/>
              </a:lnSpc>
              <a:spcBef>
                <a:spcPts val="1235"/>
              </a:spcBef>
              <a:spcAft>
                <a:spcPts val="800"/>
              </a:spcAft>
            </a:pPr>
            <a:r>
              <a:rPr lang="tr-TR" sz="1600" b="1" kern="1200" spc="-5" dirty="0">
                <a:effectLst/>
                <a:ea typeface="Calibri" panose="020F0502020204030204" pitchFamily="34" charset="0"/>
                <a:cs typeface="TeXGyreAdventor"/>
              </a:rPr>
              <a:t>   Site C WTE </a:t>
            </a:r>
            <a:r>
              <a:rPr lang="tr-TR" sz="1600" b="1" kern="1200" spc="-5" dirty="0" err="1">
                <a:effectLst/>
                <a:ea typeface="Calibri" panose="020F0502020204030204" pitchFamily="34" charset="0"/>
                <a:cs typeface="TeXGyreAdventor"/>
              </a:rPr>
              <a:t>Power</a:t>
            </a:r>
            <a:r>
              <a:rPr lang="tr-TR" sz="1600" b="1" kern="1200" spc="-5" dirty="0">
                <a:effectLst/>
                <a:ea typeface="Calibri" panose="020F0502020204030204" pitchFamily="34" charset="0"/>
                <a:cs typeface="TeXGyreAdventor"/>
              </a:rPr>
              <a:t> </a:t>
            </a:r>
            <a:r>
              <a:rPr lang="tr-TR" sz="1600" b="1" kern="1200" spc="-5" dirty="0" err="1">
                <a:effectLst/>
                <a:ea typeface="Calibri" panose="020F0502020204030204" pitchFamily="34" charset="0"/>
                <a:cs typeface="TeXGyreAdventor"/>
              </a:rPr>
              <a:t>Plant</a:t>
            </a:r>
            <a:r>
              <a:rPr lang="tr-TR" sz="1600" b="1" kern="1200" spc="-5" dirty="0">
                <a:effectLst/>
                <a:ea typeface="Calibri" panose="020F0502020204030204" pitchFamily="34" charset="0"/>
                <a:cs typeface="TeXGyreAdventor"/>
              </a:rPr>
              <a:t> (South</a:t>
            </a:r>
            <a:r>
              <a:rPr lang="tr-TR" sz="1600" b="1" kern="1200" spc="-65" dirty="0">
                <a:effectLst/>
                <a:ea typeface="Calibri" panose="020F0502020204030204" pitchFamily="34" charset="0"/>
                <a:cs typeface="TeXGyreAdventor"/>
              </a:rPr>
              <a:t> </a:t>
            </a:r>
            <a:r>
              <a:rPr lang="tr-TR" sz="1600" b="1" kern="1200" spc="-5" dirty="0">
                <a:effectLst/>
                <a:ea typeface="Calibri" panose="020F0502020204030204" pitchFamily="34" charset="0"/>
                <a:cs typeface="TeXGyreAdventor"/>
              </a:rPr>
              <a:t>Anatolia/</a:t>
            </a:r>
            <a:r>
              <a:rPr lang="tr-TR" sz="1600" b="1" kern="1200" spc="-5" dirty="0" err="1">
                <a:effectLst/>
                <a:ea typeface="Calibri" panose="020F0502020204030204" pitchFamily="34" charset="0"/>
                <a:cs typeface="TeXGyreAdventor"/>
              </a:rPr>
              <a:t>Turkey</a:t>
            </a:r>
            <a:r>
              <a:rPr lang="tr-TR" sz="1600" b="1" kern="1200" spc="-5" dirty="0">
                <a:effectLst/>
                <a:ea typeface="Calibri" panose="020F0502020204030204" pitchFamily="34" charset="0"/>
                <a:cs typeface="TeXGyreAdventor"/>
              </a:rPr>
              <a:t>)</a:t>
            </a:r>
            <a:endParaRPr lang="tr-T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200" spc="-10" dirty="0">
                <a:effectLst/>
                <a:ea typeface="Times New Roman" panose="02020603050405020304" pitchFamily="18" charset="0"/>
                <a:cs typeface="TeXGyreAdventor"/>
              </a:rPr>
              <a:t>Start date </a:t>
            </a:r>
            <a:r>
              <a:rPr lang="en-US" sz="1600" kern="1200" spc="-5" dirty="0">
                <a:effectLst/>
                <a:ea typeface="Times New Roman" panose="02020603050405020304" pitchFamily="18" charset="0"/>
                <a:cs typeface="TeXGyreAdventor"/>
              </a:rPr>
              <a:t>of plant: November</a:t>
            </a:r>
            <a:r>
              <a:rPr lang="en-US" sz="1600" kern="1200" spc="-25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en-US" sz="1600" kern="1200" spc="-5" dirty="0">
                <a:effectLst/>
                <a:ea typeface="Times New Roman" panose="02020603050405020304" pitchFamily="18" charset="0"/>
                <a:cs typeface="TeXGyreAdventor"/>
              </a:rPr>
              <a:t>2015</a:t>
            </a:r>
            <a:endParaRPr lang="tr-TR" sz="1600" kern="1200" spc="-5" dirty="0">
              <a:effectLst/>
              <a:ea typeface="Times New Roman" panose="02020603050405020304" pitchFamily="18" charset="0"/>
              <a:cs typeface="TeXGyreAdventor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tr-TR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tr-TR" sz="1600" kern="1200" spc="-5" dirty="0" err="1">
                <a:effectLst/>
                <a:ea typeface="Times New Roman" panose="02020603050405020304" pitchFamily="18" charset="0"/>
                <a:cs typeface="TeXGyreAdventor"/>
              </a:rPr>
              <a:t>Capacity</a:t>
            </a:r>
            <a:r>
              <a:rPr lang="tr-TR" sz="1600" kern="1200" spc="-5" dirty="0">
                <a:effectLst/>
                <a:ea typeface="Times New Roman" panose="02020603050405020304" pitchFamily="18" charset="0"/>
                <a:cs typeface="TeXGyreAdventor"/>
              </a:rPr>
              <a:t>: 4,3</a:t>
            </a:r>
            <a:r>
              <a:rPr lang="tr-TR" sz="1600" kern="1200" spc="-10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tr-TR" sz="1600" kern="1200" spc="-20" dirty="0" err="1">
                <a:effectLst/>
                <a:ea typeface="Times New Roman" panose="02020603050405020304" pitchFamily="18" charset="0"/>
                <a:cs typeface="TeXGyreAdventor"/>
              </a:rPr>
              <a:t>Mwe</a:t>
            </a:r>
            <a:endParaRPr lang="tr-TR" sz="1600" kern="1200" spc="-20" dirty="0">
              <a:effectLst/>
              <a:ea typeface="Times New Roman" panose="02020603050405020304" pitchFamily="18" charset="0"/>
              <a:cs typeface="TeXGyreAdventor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56920" algn="l"/>
              </a:tabLst>
            </a:pPr>
            <a:endParaRPr lang="tr-TR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tr-TR" sz="1600" kern="1200" spc="-10" dirty="0" err="1">
                <a:effectLst/>
                <a:ea typeface="Times New Roman" panose="02020603050405020304" pitchFamily="18" charset="0"/>
                <a:cs typeface="TeXGyreAdventor"/>
              </a:rPr>
              <a:t>Gas</a:t>
            </a:r>
            <a:r>
              <a:rPr lang="tr-TR" sz="1600" kern="1200" spc="-10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tr-TR" sz="1600" kern="1200" spc="-10" dirty="0" err="1">
                <a:effectLst/>
                <a:ea typeface="Times New Roman" panose="02020603050405020304" pitchFamily="18" charset="0"/>
                <a:cs typeface="TeXGyreAdventor"/>
              </a:rPr>
              <a:t>Engines</a:t>
            </a:r>
            <a:r>
              <a:rPr lang="tr-TR" sz="1600" kern="1200" spc="-10" dirty="0">
                <a:effectLst/>
                <a:ea typeface="Times New Roman" panose="02020603050405020304" pitchFamily="18" charset="0"/>
                <a:cs typeface="TeXGyreAdventor"/>
              </a:rPr>
              <a:t>: </a:t>
            </a:r>
            <a:r>
              <a:rPr lang="tr-TR" sz="1600" kern="1200" spc="-5" dirty="0">
                <a:effectLst/>
                <a:ea typeface="Times New Roman" panose="02020603050405020304" pitchFamily="18" charset="0"/>
                <a:cs typeface="TeXGyreAdventor"/>
              </a:rPr>
              <a:t>3 x</a:t>
            </a:r>
            <a:r>
              <a:rPr lang="tr-TR" sz="1600" kern="1200" spc="20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tr-TR" sz="1600" kern="1200" spc="-10" dirty="0">
                <a:effectLst/>
                <a:ea typeface="Times New Roman" panose="02020603050405020304" pitchFamily="18" charset="0"/>
                <a:cs typeface="TeXGyreAdventor"/>
              </a:rPr>
              <a:t>1.413kW/h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56920" algn="l"/>
              </a:tabLst>
            </a:pPr>
            <a:endParaRPr lang="tr-TR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tr-TR" sz="1600" kern="1200" spc="-10" dirty="0" err="1">
                <a:effectLst/>
                <a:ea typeface="Times New Roman" panose="02020603050405020304" pitchFamily="18" charset="0"/>
                <a:cs typeface="TeXGyreAdventor"/>
              </a:rPr>
              <a:t>Boosters</a:t>
            </a:r>
            <a:r>
              <a:rPr lang="tr-TR" sz="1600" kern="1200" spc="-10" dirty="0">
                <a:effectLst/>
                <a:ea typeface="Times New Roman" panose="02020603050405020304" pitchFamily="18" charset="0"/>
                <a:cs typeface="TeXGyreAdventor"/>
              </a:rPr>
              <a:t>: </a:t>
            </a:r>
            <a:r>
              <a:rPr lang="tr-TR" sz="1600" kern="1200" spc="-5" dirty="0">
                <a:effectLst/>
                <a:ea typeface="Times New Roman" panose="02020603050405020304" pitchFamily="18" charset="0"/>
                <a:cs typeface="TeXGyreAdventor"/>
              </a:rPr>
              <a:t>2 x</a:t>
            </a:r>
            <a:r>
              <a:rPr lang="tr-TR" sz="1600" kern="1200" spc="30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tr-TR" sz="1600" kern="1200" spc="-5" dirty="0">
                <a:effectLst/>
                <a:ea typeface="Times New Roman" panose="02020603050405020304" pitchFamily="18" charset="0"/>
                <a:cs typeface="TeXGyreAdventor"/>
              </a:rPr>
              <a:t>750m3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56920" algn="l"/>
              </a:tabLst>
            </a:pPr>
            <a:endParaRPr lang="tr-TR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tr-TR" sz="1600" kern="1200" spc="-10" dirty="0" err="1">
                <a:effectLst/>
                <a:ea typeface="Times New Roman" panose="02020603050405020304" pitchFamily="18" charset="0"/>
                <a:cs typeface="TeXGyreAdventor"/>
              </a:rPr>
              <a:t>Energy</a:t>
            </a:r>
            <a:r>
              <a:rPr lang="tr-TR" sz="1600" kern="1200" spc="25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tr-TR" sz="1600" kern="1200" spc="-10" dirty="0" err="1">
                <a:effectLst/>
                <a:ea typeface="Times New Roman" panose="02020603050405020304" pitchFamily="18" charset="0"/>
                <a:cs typeface="TeXGyreAdventor"/>
              </a:rPr>
              <a:t>generation</a:t>
            </a:r>
            <a:endParaRPr lang="tr-TR" sz="1600" kern="1200" spc="-10" dirty="0">
              <a:effectLst/>
              <a:ea typeface="Times New Roman" panose="02020603050405020304" pitchFamily="18" charset="0"/>
              <a:cs typeface="TeXGyreAdventor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56920" algn="l"/>
              </a:tabLst>
            </a:pPr>
            <a:endParaRPr lang="tr-TR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tr-TR" sz="1600" kern="1200" spc="-5" dirty="0" err="1">
                <a:effectLst/>
                <a:ea typeface="Times New Roman" panose="02020603050405020304" pitchFamily="18" charset="0"/>
                <a:cs typeface="TeXGyreAdventor"/>
              </a:rPr>
              <a:t>Annual</a:t>
            </a:r>
            <a:r>
              <a:rPr lang="tr-TR" sz="1600" kern="1200" spc="-5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tr-TR" sz="1600" kern="1200" spc="-5" dirty="0" err="1">
                <a:effectLst/>
                <a:ea typeface="Times New Roman" panose="02020603050405020304" pitchFamily="18" charset="0"/>
                <a:cs typeface="TeXGyreAdventor"/>
              </a:rPr>
              <a:t>Turnover</a:t>
            </a:r>
            <a:r>
              <a:rPr lang="tr-TR" sz="1600" kern="1200" spc="-5" dirty="0">
                <a:effectLst/>
                <a:ea typeface="Times New Roman" panose="02020603050405020304" pitchFamily="18" charset="0"/>
                <a:cs typeface="TeXGyreAdventor"/>
              </a:rPr>
              <a:t>: 4 M </a:t>
            </a:r>
            <a:r>
              <a:rPr lang="tr-TR" sz="1600" kern="1200" spc="-15" dirty="0">
                <a:effectLst/>
                <a:ea typeface="Times New Roman" panose="02020603050405020304" pitchFamily="18" charset="0"/>
                <a:cs typeface="TeXGyreAdventor"/>
              </a:rPr>
              <a:t>USD</a:t>
            </a:r>
            <a:r>
              <a:rPr lang="tr-TR" sz="1600" kern="1200" spc="65" dirty="0">
                <a:effectLst/>
                <a:ea typeface="Times New Roman" panose="02020603050405020304" pitchFamily="18" charset="0"/>
                <a:cs typeface="TeXGyreAdventor"/>
              </a:rPr>
              <a:t> </a:t>
            </a:r>
            <a:r>
              <a:rPr lang="tr-TR" sz="1600" kern="1200" spc="-10" dirty="0">
                <a:effectLst/>
                <a:ea typeface="Times New Roman" panose="02020603050405020304" pitchFamily="18" charset="0"/>
                <a:cs typeface="TeXGyreAdventor"/>
              </a:rPr>
              <a:t>(</a:t>
            </a:r>
            <a:r>
              <a:rPr lang="tr-TR" sz="1600" kern="1200" spc="-10" dirty="0" err="1">
                <a:effectLst/>
                <a:ea typeface="Times New Roman" panose="02020603050405020304" pitchFamily="18" charset="0"/>
                <a:cs typeface="TeXGyreAdventor"/>
              </a:rPr>
              <a:t>approximately</a:t>
            </a:r>
            <a:r>
              <a:rPr lang="tr-TR" sz="1600" kern="1200" spc="-10" dirty="0">
                <a:effectLst/>
                <a:ea typeface="Times New Roman" panose="02020603050405020304" pitchFamily="18" charset="0"/>
                <a:cs typeface="TeXGyreAdventor"/>
              </a:rPr>
              <a:t>)</a:t>
            </a:r>
            <a:endParaRPr lang="tr-TR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26EAFF12-1913-4E0F-B429-43D7A2F37DF9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9B1CD980-6711-4DBD-94B2-5BB90A82EF2D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832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WtE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References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3EB19565-F3CA-492D-9C3E-2E4155042185}"/>
              </a:ext>
            </a:extLst>
          </p:cNvPr>
          <p:cNvSpPr/>
          <p:nvPr/>
        </p:nvSpPr>
        <p:spPr>
          <a:xfrm>
            <a:off x="5930952" y="1628799"/>
            <a:ext cx="3053797" cy="1982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596F5DE9-D5A7-4C7F-BCDF-A06C8E387476}"/>
              </a:ext>
            </a:extLst>
          </p:cNvPr>
          <p:cNvSpPr/>
          <p:nvPr/>
        </p:nvSpPr>
        <p:spPr>
          <a:xfrm>
            <a:off x="5419355" y="3731679"/>
            <a:ext cx="2897061" cy="17785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87BC8E31-218A-4DA9-9A27-E3759C905EEB}"/>
              </a:ext>
            </a:extLst>
          </p:cNvPr>
          <p:cNvSpPr txBox="1"/>
          <p:nvPr/>
        </p:nvSpPr>
        <p:spPr>
          <a:xfrm>
            <a:off x="159251" y="1844239"/>
            <a:ext cx="4916805" cy="360098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600" b="1" spc="-5" dirty="0">
                <a:cs typeface="TeXGyreAdventor"/>
              </a:rPr>
              <a:t>Site G </a:t>
            </a:r>
            <a:r>
              <a:rPr sz="1600" b="1" dirty="0">
                <a:cs typeface="TeXGyreAdventor"/>
              </a:rPr>
              <a:t>WTE </a:t>
            </a:r>
            <a:r>
              <a:rPr sz="1600" b="1" spc="-5" dirty="0">
                <a:cs typeface="TeXGyreAdventor"/>
              </a:rPr>
              <a:t>Power Plant (Central</a:t>
            </a:r>
            <a:r>
              <a:rPr sz="1600" b="1" spc="-15" dirty="0">
                <a:cs typeface="TeXGyreAdventor"/>
              </a:rPr>
              <a:t> </a:t>
            </a:r>
            <a:r>
              <a:rPr sz="1600" b="1" spc="-5" dirty="0">
                <a:cs typeface="TeXGyreAdventor"/>
              </a:rPr>
              <a:t>Anatolia</a:t>
            </a:r>
            <a:r>
              <a:rPr lang="tr-TR" sz="1600" b="1" spc="-5" dirty="0">
                <a:cs typeface="TeXGyreAdventor"/>
              </a:rPr>
              <a:t>/</a:t>
            </a:r>
            <a:r>
              <a:rPr lang="tr-TR" sz="1600" b="1" spc="-5" dirty="0" err="1">
                <a:cs typeface="TeXGyreAdventor"/>
              </a:rPr>
              <a:t>Turkey</a:t>
            </a:r>
            <a:r>
              <a:rPr sz="1600" b="1" spc="-5" dirty="0">
                <a:cs typeface="TeXGyreAdventor"/>
              </a:rPr>
              <a:t>)</a:t>
            </a:r>
            <a:endParaRPr sz="1600" dirty="0">
              <a:cs typeface="TeXGyreAdventor"/>
            </a:endParaRPr>
          </a:p>
          <a:p>
            <a:pPr marL="756285" indent="-287655">
              <a:lnSpc>
                <a:spcPct val="100000"/>
              </a:lnSpc>
              <a:spcBef>
                <a:spcPts val="810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Start date </a:t>
            </a:r>
            <a:r>
              <a:rPr sz="1600" spc="-5" dirty="0">
                <a:cs typeface="TeXGyreAdventor"/>
              </a:rPr>
              <a:t>of plant: October,</a:t>
            </a:r>
            <a:r>
              <a:rPr sz="1600" spc="5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2019</a:t>
            </a:r>
            <a:endParaRPr sz="1600" dirty="0">
              <a:cs typeface="TeXGyreAdventor"/>
            </a:endParaRPr>
          </a:p>
          <a:p>
            <a:pPr marL="756285" indent="-287655">
              <a:lnSpc>
                <a:spcPct val="100000"/>
              </a:lnSpc>
              <a:spcBef>
                <a:spcPts val="8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5" dirty="0">
                <a:cs typeface="TeXGyreAdventor"/>
              </a:rPr>
              <a:t>Capacity: 6 </a:t>
            </a:r>
            <a:r>
              <a:rPr sz="1600" spc="-25" dirty="0">
                <a:cs typeface="TeXGyreAdventor"/>
              </a:rPr>
              <a:t>MWe</a:t>
            </a:r>
            <a:endParaRPr sz="1600" dirty="0">
              <a:cs typeface="TeXGyreAdventor"/>
            </a:endParaRPr>
          </a:p>
          <a:p>
            <a:pPr marL="1155065" lvl="1" indent="-229235">
              <a:lnSpc>
                <a:spcPct val="100000"/>
              </a:lnSpc>
              <a:spcBef>
                <a:spcPts val="840"/>
              </a:spcBef>
              <a:buClr>
                <a:srgbClr val="ACD333"/>
              </a:buClr>
              <a:buSzPct val="78571"/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600" spc="-5" dirty="0">
                <a:cs typeface="TeXGyreAdventor"/>
              </a:rPr>
              <a:t>Phase 1: 2,4</a:t>
            </a:r>
            <a:r>
              <a:rPr sz="1600" dirty="0">
                <a:cs typeface="TeXGyreAdventor"/>
              </a:rPr>
              <a:t> MWe</a:t>
            </a:r>
          </a:p>
          <a:p>
            <a:pPr marL="756285" indent="-287655">
              <a:lnSpc>
                <a:spcPct val="100000"/>
              </a:lnSpc>
              <a:spcBef>
                <a:spcPts val="8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Gas Engines: </a:t>
            </a:r>
            <a:r>
              <a:rPr sz="1600" spc="-5" dirty="0">
                <a:cs typeface="TeXGyreAdventor"/>
              </a:rPr>
              <a:t>5 x 1.200</a:t>
            </a:r>
            <a:r>
              <a:rPr sz="1600" spc="25" dirty="0">
                <a:cs typeface="TeXGyreAdventor"/>
              </a:rPr>
              <a:t> </a:t>
            </a:r>
            <a:r>
              <a:rPr sz="1600" spc="-15" dirty="0">
                <a:cs typeface="TeXGyreAdventor"/>
              </a:rPr>
              <a:t>kW/h</a:t>
            </a:r>
            <a:endParaRPr sz="1600" dirty="0">
              <a:cs typeface="TeXGyreAdventor"/>
            </a:endParaRPr>
          </a:p>
          <a:p>
            <a:pPr marL="756285" indent="-287655">
              <a:lnSpc>
                <a:spcPct val="100000"/>
              </a:lnSpc>
              <a:spcBef>
                <a:spcPts val="8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Boosters: </a:t>
            </a:r>
            <a:r>
              <a:rPr sz="1600" spc="-5" dirty="0">
                <a:cs typeface="TeXGyreAdventor"/>
              </a:rPr>
              <a:t>2 x 750</a:t>
            </a:r>
            <a:r>
              <a:rPr sz="1600" spc="35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m3</a:t>
            </a:r>
            <a:endParaRPr sz="1600" dirty="0">
              <a:cs typeface="TeXGyreAdventor"/>
            </a:endParaRPr>
          </a:p>
          <a:p>
            <a:pPr marL="756285" marR="82550" indent="-287020">
              <a:lnSpc>
                <a:spcPts val="1730"/>
              </a:lnSpc>
              <a:spcBef>
                <a:spcPts val="1019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Energy Generation, </a:t>
            </a:r>
            <a:r>
              <a:rPr sz="1600" spc="-5" dirty="0">
                <a:cs typeface="TeXGyreAdventor"/>
              </a:rPr>
              <a:t>Field </a:t>
            </a:r>
            <a:r>
              <a:rPr sz="1600" spc="-10" dirty="0">
                <a:cs typeface="TeXGyreAdventor"/>
              </a:rPr>
              <a:t>Management,  </a:t>
            </a:r>
            <a:r>
              <a:rPr sz="1600" spc="-5" dirty="0">
                <a:cs typeface="TeXGyreAdventor"/>
              </a:rPr>
              <a:t>Mechanical </a:t>
            </a:r>
            <a:r>
              <a:rPr sz="1600" spc="-10" dirty="0">
                <a:cs typeface="TeXGyreAdventor"/>
              </a:rPr>
              <a:t>Separation, </a:t>
            </a:r>
            <a:r>
              <a:rPr sz="1600" spc="-5" dirty="0">
                <a:cs typeface="TeXGyreAdventor"/>
              </a:rPr>
              <a:t>RDF Preparation,  </a:t>
            </a:r>
            <a:r>
              <a:rPr sz="1600" spc="-10" dirty="0">
                <a:cs typeface="TeXGyreAdventor"/>
              </a:rPr>
              <a:t>Biomethanization, </a:t>
            </a:r>
            <a:r>
              <a:rPr sz="1600" spc="-5" dirty="0">
                <a:cs typeface="TeXGyreAdventor"/>
              </a:rPr>
              <a:t>Transfer </a:t>
            </a:r>
            <a:r>
              <a:rPr sz="1600" spc="-10" dirty="0">
                <a:cs typeface="TeXGyreAdventor"/>
              </a:rPr>
              <a:t>Station  </a:t>
            </a:r>
            <a:r>
              <a:rPr sz="1600" spc="-5" dirty="0">
                <a:cs typeface="TeXGyreAdventor"/>
              </a:rPr>
              <a:t>Construction</a:t>
            </a:r>
            <a:endParaRPr sz="1600" dirty="0">
              <a:cs typeface="TeXGyreAdventor"/>
            </a:endParaRPr>
          </a:p>
          <a:p>
            <a:pPr marL="756285" indent="-287655">
              <a:lnSpc>
                <a:spcPct val="100000"/>
              </a:lnSpc>
              <a:spcBef>
                <a:spcPts val="805"/>
              </a:spcBef>
              <a:buClr>
                <a:srgbClr val="ACD333"/>
              </a:buClr>
              <a:buSzPct val="78571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dirty="0">
                <a:cs typeface="TeXGyreAdventor"/>
              </a:rPr>
              <a:t>Annual Turnover: </a:t>
            </a:r>
            <a:r>
              <a:rPr sz="1600" spc="-5" dirty="0">
                <a:cs typeface="TeXGyreAdventor"/>
              </a:rPr>
              <a:t>2,4 </a:t>
            </a:r>
            <a:r>
              <a:rPr sz="1600" dirty="0">
                <a:cs typeface="TeXGyreAdventor"/>
              </a:rPr>
              <a:t>M </a:t>
            </a:r>
            <a:r>
              <a:rPr sz="1600" spc="-10" dirty="0">
                <a:cs typeface="TeXGyreAdventor"/>
              </a:rPr>
              <a:t>USD </a:t>
            </a:r>
            <a:r>
              <a:rPr sz="1600" dirty="0">
                <a:cs typeface="TeXGyreAdventor"/>
              </a:rPr>
              <a:t>– </a:t>
            </a:r>
            <a:r>
              <a:rPr sz="1600" spc="-5" dirty="0">
                <a:cs typeface="TeXGyreAdventor"/>
              </a:rPr>
              <a:t>Phase </a:t>
            </a:r>
            <a:r>
              <a:rPr sz="1600" dirty="0">
                <a:cs typeface="TeXGyreAdventor"/>
              </a:rPr>
              <a:t>I</a:t>
            </a:r>
            <a:r>
              <a:rPr sz="1600" spc="-75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(apprx)</a:t>
            </a:r>
            <a:endParaRPr sz="1600" dirty="0">
              <a:cs typeface="TeXGyreAdventor"/>
            </a:endParaRPr>
          </a:p>
          <a:p>
            <a:pPr marL="2234565">
              <a:lnSpc>
                <a:spcPct val="100000"/>
              </a:lnSpc>
              <a:spcBef>
                <a:spcPts val="844"/>
              </a:spcBef>
            </a:pPr>
            <a:r>
              <a:rPr sz="1600" spc="-5" dirty="0">
                <a:cs typeface="TeXGyreAdventor"/>
              </a:rPr>
              <a:t>5,5 </a:t>
            </a:r>
            <a:r>
              <a:rPr sz="1600" dirty="0">
                <a:cs typeface="TeXGyreAdventor"/>
              </a:rPr>
              <a:t>M </a:t>
            </a:r>
            <a:r>
              <a:rPr sz="1600" spc="-10" dirty="0">
                <a:cs typeface="TeXGyreAdventor"/>
              </a:rPr>
              <a:t>USD </a:t>
            </a:r>
            <a:r>
              <a:rPr sz="1600" dirty="0">
                <a:cs typeface="TeXGyreAdventor"/>
              </a:rPr>
              <a:t>– </a:t>
            </a:r>
            <a:r>
              <a:rPr sz="1600" spc="5" dirty="0">
                <a:cs typeface="TeXGyreAdventor"/>
              </a:rPr>
              <a:t>All</a:t>
            </a:r>
            <a:r>
              <a:rPr sz="1600" spc="-75" dirty="0">
                <a:cs typeface="TeXGyreAdventor"/>
              </a:rPr>
              <a:t> </a:t>
            </a:r>
            <a:r>
              <a:rPr sz="1600" dirty="0">
                <a:cs typeface="TeXGyreAdventor"/>
              </a:rPr>
              <a:t>(approximately)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3D82DA65-565C-4721-A8F1-4131F61D053D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9F23A9B3-981D-48B8-870A-B39CB34A4905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5" name="Grup 34">
            <a:extLst>
              <a:ext uri="{FF2B5EF4-FFF2-40B4-BE49-F238E27FC236}">
                <a16:creationId xmlns:a16="http://schemas.microsoft.com/office/drawing/2014/main" id="{35370798-E705-4618-A9AA-67A1552DB17A}"/>
              </a:ext>
            </a:extLst>
          </p:cNvPr>
          <p:cNvGrpSpPr/>
          <p:nvPr/>
        </p:nvGrpSpPr>
        <p:grpSpPr>
          <a:xfrm>
            <a:off x="179512" y="5922137"/>
            <a:ext cx="8978852" cy="919640"/>
            <a:chOff x="179512" y="5884814"/>
            <a:chExt cx="8978852" cy="919640"/>
          </a:xfrm>
        </p:grpSpPr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01D727E3-D703-405E-B3AE-DAA6D39248E4}"/>
                </a:ext>
              </a:extLst>
            </p:cNvPr>
            <p:cNvSpPr/>
            <p:nvPr/>
          </p:nvSpPr>
          <p:spPr>
            <a:xfrm>
              <a:off x="2667464" y="5884814"/>
              <a:ext cx="6239451" cy="443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7" name="Resim 36">
              <a:extLst>
                <a:ext uri="{FF2B5EF4-FFF2-40B4-BE49-F238E27FC236}">
                  <a16:creationId xmlns:a16="http://schemas.microsoft.com/office/drawing/2014/main" id="{2D6F985E-2FEE-4166-AE4E-433BD5384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41" y="5941763"/>
              <a:ext cx="859347" cy="862691"/>
            </a:xfrm>
            <a:prstGeom prst="rect">
              <a:avLst/>
            </a:prstGeom>
          </p:spPr>
        </p:pic>
        <p:pic>
          <p:nvPicPr>
            <p:cNvPr id="38" name="Resim 37">
              <a:extLst>
                <a:ext uri="{FF2B5EF4-FFF2-40B4-BE49-F238E27FC236}">
                  <a16:creationId xmlns:a16="http://schemas.microsoft.com/office/drawing/2014/main" id="{8D9DC4C2-4489-4A22-862D-92C819396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256" y="6184572"/>
              <a:ext cx="556204" cy="371641"/>
            </a:xfrm>
            <a:prstGeom prst="rect">
              <a:avLst/>
            </a:prstGeom>
          </p:spPr>
        </p:pic>
        <p:pic>
          <p:nvPicPr>
            <p:cNvPr id="39" name="Picture 2" descr="APUS Group">
              <a:extLst>
                <a:ext uri="{FF2B5EF4-FFF2-40B4-BE49-F238E27FC236}">
                  <a16:creationId xmlns:a16="http://schemas.microsoft.com/office/drawing/2014/main" id="{C961CE3F-820A-4BB3-8D19-94F3059326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24" b="63742"/>
            <a:stretch/>
          </p:blipFill>
          <p:spPr bwMode="auto">
            <a:xfrm>
              <a:off x="2706483" y="6174927"/>
              <a:ext cx="843761" cy="44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Resim 39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1FEC9D14-616E-4804-B1F7-00405B25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861" y="6284953"/>
              <a:ext cx="1062940" cy="212588"/>
            </a:xfrm>
            <a:prstGeom prst="rect">
              <a:avLst/>
            </a:prstGeom>
          </p:spPr>
        </p:pic>
        <p:pic>
          <p:nvPicPr>
            <p:cNvPr id="41" name="Resim 40">
              <a:extLst>
                <a:ext uri="{FF2B5EF4-FFF2-40B4-BE49-F238E27FC236}">
                  <a16:creationId xmlns:a16="http://schemas.microsoft.com/office/drawing/2014/main" id="{3BB775CE-59DE-4B4B-B107-AC22AEDE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6165304"/>
              <a:ext cx="675787" cy="539707"/>
            </a:xfrm>
            <a:prstGeom prst="rect">
              <a:avLst/>
            </a:prstGeom>
          </p:spPr>
        </p:pic>
        <p:pic>
          <p:nvPicPr>
            <p:cNvPr id="42" name="Resim 41">
              <a:extLst>
                <a:ext uri="{FF2B5EF4-FFF2-40B4-BE49-F238E27FC236}">
                  <a16:creationId xmlns:a16="http://schemas.microsoft.com/office/drawing/2014/main" id="{9242F4DB-2C87-47F7-9003-AF28ABE12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98" y="6059302"/>
              <a:ext cx="1005404" cy="611159"/>
            </a:xfrm>
            <a:prstGeom prst="rect">
              <a:avLst/>
            </a:prstGeom>
          </p:spPr>
        </p:pic>
        <p:pic>
          <p:nvPicPr>
            <p:cNvPr id="43" name="Resim 42">
              <a:extLst>
                <a:ext uri="{FF2B5EF4-FFF2-40B4-BE49-F238E27FC236}">
                  <a16:creationId xmlns:a16="http://schemas.microsoft.com/office/drawing/2014/main" id="{B76F02EB-972B-4461-AD22-0F813E93F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6020254"/>
              <a:ext cx="466169" cy="689253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44" name="Picture 2" descr="Bioeffektory">
              <a:extLst>
                <a:ext uri="{FF2B5EF4-FFF2-40B4-BE49-F238E27FC236}">
                  <a16:creationId xmlns:a16="http://schemas.microsoft.com/office/drawing/2014/main" id="{65D0FAEC-6F5A-4B68-9FB2-DA8912EDC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996" y="6284953"/>
              <a:ext cx="1155368" cy="21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Resim 46">
              <a:extLst>
                <a:ext uri="{FF2B5EF4-FFF2-40B4-BE49-F238E27FC236}">
                  <a16:creationId xmlns:a16="http://schemas.microsoft.com/office/drawing/2014/main" id="{3C4C87B0-DED0-4163-B1F9-37DFE1FC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187" y="5938421"/>
              <a:ext cx="859347" cy="862691"/>
            </a:xfrm>
            <a:prstGeom prst="rect">
              <a:avLst/>
            </a:prstGeom>
          </p:spPr>
        </p:pic>
        <p:pic>
          <p:nvPicPr>
            <p:cNvPr id="49" name="Resim 48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82A31A3B-3DF6-4874-890B-05C3E13F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140" y="6215684"/>
              <a:ext cx="1208604" cy="426174"/>
            </a:xfrm>
            <a:prstGeom prst="rect">
              <a:avLst/>
            </a:prstGeom>
          </p:spPr>
        </p:pic>
        <p:pic>
          <p:nvPicPr>
            <p:cNvPr id="51" name="Resim 50" descr="metin, küçük resim içeren bir resim&#10;&#10;Açıklama otomatik olarak oluşturuldu">
              <a:extLst>
                <a:ext uri="{FF2B5EF4-FFF2-40B4-BE49-F238E27FC236}">
                  <a16:creationId xmlns:a16="http://schemas.microsoft.com/office/drawing/2014/main" id="{49C03CDA-80AD-4735-BA26-A0092C05B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6288687"/>
              <a:ext cx="741049" cy="314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49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WtE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References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333A1FEF-1BF0-4309-9454-5930A90CAD6F}"/>
              </a:ext>
            </a:extLst>
          </p:cNvPr>
          <p:cNvSpPr/>
          <p:nvPr/>
        </p:nvSpPr>
        <p:spPr>
          <a:xfrm>
            <a:off x="4850700" y="2423632"/>
            <a:ext cx="3969772" cy="2733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D5DBBC32-1145-453D-A48D-355B5AC6BF8C}"/>
              </a:ext>
            </a:extLst>
          </p:cNvPr>
          <p:cNvSpPr txBox="1"/>
          <p:nvPr/>
        </p:nvSpPr>
        <p:spPr>
          <a:xfrm>
            <a:off x="121399" y="1916832"/>
            <a:ext cx="5386705" cy="3284854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800" b="1" spc="-5" dirty="0">
                <a:cs typeface="TeXGyreAdventor"/>
              </a:rPr>
              <a:t>Site </a:t>
            </a:r>
            <a:r>
              <a:rPr sz="1800" b="1" dirty="0">
                <a:cs typeface="TeXGyreAdventor"/>
              </a:rPr>
              <a:t>B WTE </a:t>
            </a:r>
            <a:r>
              <a:rPr sz="1800" b="1" spc="-5" dirty="0">
                <a:cs typeface="TeXGyreAdventor"/>
              </a:rPr>
              <a:t>Power Plant (Central</a:t>
            </a:r>
            <a:r>
              <a:rPr sz="1800" b="1" spc="-25" dirty="0">
                <a:cs typeface="TeXGyreAdventor"/>
              </a:rPr>
              <a:t> </a:t>
            </a:r>
            <a:r>
              <a:rPr sz="1800" b="1" spc="-5" dirty="0">
                <a:cs typeface="TeXGyreAdventor"/>
              </a:rPr>
              <a:t>Anatolia</a:t>
            </a:r>
            <a:r>
              <a:rPr lang="tr-TR" sz="1800" b="1" spc="-5" dirty="0">
                <a:cs typeface="TeXGyreAdventor"/>
              </a:rPr>
              <a:t>/</a:t>
            </a:r>
            <a:r>
              <a:rPr lang="tr-TR" sz="1800" b="1" spc="-5" dirty="0" err="1">
                <a:cs typeface="TeXGyreAdventor"/>
              </a:rPr>
              <a:t>Turkey</a:t>
            </a:r>
            <a:r>
              <a:rPr sz="1800" b="1" spc="-5" dirty="0">
                <a:cs typeface="TeXGyreAdventor"/>
              </a:rPr>
              <a:t>)</a:t>
            </a:r>
            <a:endParaRPr sz="18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10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Start date </a:t>
            </a:r>
            <a:r>
              <a:rPr sz="1600" spc="-5" dirty="0">
                <a:cs typeface="TeXGyreAdventor"/>
              </a:rPr>
              <a:t>of plant: October,</a:t>
            </a:r>
            <a:r>
              <a:rPr sz="1600" spc="10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2015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994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5" dirty="0">
                <a:cs typeface="TeXGyreAdventor"/>
              </a:rPr>
              <a:t>Capacity: 2,8</a:t>
            </a:r>
            <a:r>
              <a:rPr sz="1600" spc="-10" dirty="0">
                <a:cs typeface="TeXGyreAdventor"/>
              </a:rPr>
              <a:t> </a:t>
            </a:r>
            <a:r>
              <a:rPr sz="1600" spc="-20" dirty="0">
                <a:cs typeface="TeXGyreAdventor"/>
              </a:rPr>
              <a:t>MWe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1000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Gas Engines: </a:t>
            </a:r>
            <a:r>
              <a:rPr sz="1600" spc="-5" dirty="0">
                <a:cs typeface="TeXGyreAdventor"/>
              </a:rPr>
              <a:t>1413 + 1067</a:t>
            </a:r>
            <a:r>
              <a:rPr sz="1600" spc="40" dirty="0">
                <a:cs typeface="TeXGyreAdventor"/>
              </a:rPr>
              <a:t> </a:t>
            </a:r>
            <a:r>
              <a:rPr sz="1600" spc="-15" dirty="0">
                <a:cs typeface="TeXGyreAdventor"/>
              </a:rPr>
              <a:t>kW/h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1005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Boosters: </a:t>
            </a:r>
            <a:r>
              <a:rPr sz="1600" spc="-5" dirty="0">
                <a:cs typeface="TeXGyreAdventor"/>
              </a:rPr>
              <a:t>2 x 1500</a:t>
            </a:r>
            <a:r>
              <a:rPr sz="1600" spc="40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m3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1000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Sorting </a:t>
            </a:r>
            <a:r>
              <a:rPr sz="1600" spc="-5" dirty="0">
                <a:cs typeface="TeXGyreAdventor"/>
              </a:rPr>
              <a:t>Plant Capacity: 300</a:t>
            </a:r>
            <a:r>
              <a:rPr sz="1600" spc="10" dirty="0">
                <a:cs typeface="TeXGyreAdventor"/>
              </a:rPr>
              <a:t> </a:t>
            </a:r>
            <a:r>
              <a:rPr sz="1600" spc="-10" dirty="0">
                <a:cs typeface="TeXGyreAdventor"/>
              </a:rPr>
              <a:t>Ton/Day</a:t>
            </a:r>
            <a:endParaRPr sz="1600" dirty="0">
              <a:cs typeface="TeXGyreAdventor"/>
            </a:endParaRPr>
          </a:p>
          <a:p>
            <a:pPr marL="756285" marR="5080" indent="-287020">
              <a:lnSpc>
                <a:spcPct val="100000"/>
              </a:lnSpc>
              <a:spcBef>
                <a:spcPts val="994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cs typeface="TeXGyreAdventor"/>
              </a:rPr>
              <a:t>Energy </a:t>
            </a:r>
            <a:r>
              <a:rPr sz="1600" spc="-5" dirty="0">
                <a:cs typeface="TeXGyreAdventor"/>
              </a:rPr>
              <a:t>Production, Field </a:t>
            </a:r>
            <a:r>
              <a:rPr sz="1600" spc="-10" dirty="0">
                <a:cs typeface="TeXGyreAdventor"/>
              </a:rPr>
              <a:t>Management, </a:t>
            </a:r>
            <a:r>
              <a:rPr sz="1600" spc="-5" dirty="0">
                <a:cs typeface="TeXGyreAdventor"/>
              </a:rPr>
              <a:t>Mecha  </a:t>
            </a:r>
            <a:r>
              <a:rPr sz="1600" spc="-10" dirty="0">
                <a:cs typeface="TeXGyreAdventor"/>
              </a:rPr>
              <a:t>Separation</a:t>
            </a:r>
            <a:endParaRPr sz="1600" dirty="0">
              <a:cs typeface="TeXGyreAdventor"/>
            </a:endParaRPr>
          </a:p>
          <a:p>
            <a:pPr marL="756285" indent="-287020">
              <a:lnSpc>
                <a:spcPct val="100000"/>
              </a:lnSpc>
              <a:spcBef>
                <a:spcPts val="1010"/>
              </a:spcBef>
              <a:buClr>
                <a:srgbClr val="ACD333"/>
              </a:buClr>
              <a:buSzPct val="78125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dirty="0">
                <a:cs typeface="TeXGyreAdventor"/>
              </a:rPr>
              <a:t>Annual </a:t>
            </a:r>
            <a:r>
              <a:rPr sz="1600" spc="-5" dirty="0">
                <a:cs typeface="TeXGyreAdventor"/>
              </a:rPr>
              <a:t>Turnover: 3 M </a:t>
            </a:r>
            <a:r>
              <a:rPr sz="1600" spc="-15" dirty="0">
                <a:cs typeface="TeXGyreAdventor"/>
              </a:rPr>
              <a:t>USD</a:t>
            </a:r>
            <a:r>
              <a:rPr sz="1600" spc="15" dirty="0">
                <a:cs typeface="TeXGyreAdventor"/>
              </a:rPr>
              <a:t> </a:t>
            </a:r>
            <a:r>
              <a:rPr sz="1600" spc="-5" dirty="0">
                <a:cs typeface="TeXGyreAdventor"/>
              </a:rPr>
              <a:t>(approximately)</a:t>
            </a:r>
            <a:endParaRPr sz="1600" dirty="0">
              <a:cs typeface="TeXGyreAdventor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AA270E3-364B-4755-8E08-2D446576427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31F788FD-32C2-4796-8698-9DBA7E480109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1836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85ED112B-BD84-4731-AAA0-3A21D1EB847E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D011E8AE-A89C-4984-B3FB-FCD73E4AFB25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EC50FBC1-D4E7-4D62-980F-799D9FAAB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14" y="1790557"/>
            <a:ext cx="3254772" cy="2348006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AD0C7444-12CC-4D7B-A79E-C0F1FCB77F81}"/>
              </a:ext>
            </a:extLst>
          </p:cNvPr>
          <p:cNvSpPr txBox="1"/>
          <p:nvPr/>
        </p:nvSpPr>
        <p:spPr>
          <a:xfrm>
            <a:off x="3059832" y="4521894"/>
            <a:ext cx="2923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i="1" u="sng" dirty="0" err="1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Aviation</a:t>
            </a:r>
            <a:endParaRPr lang="tr-TR" sz="5400" u="sng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6077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31" name="Resim 30">
            <a:hlinkClick r:id="rId4" action="ppaction://hlinkfile"/>
            <a:extLst>
              <a:ext uri="{FF2B5EF4-FFF2-40B4-BE49-F238E27FC236}">
                <a16:creationId xmlns:a16="http://schemas.microsoft.com/office/drawing/2014/main" id="{9779E6F8-49D2-4213-B78A-327A4A845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1"/>
          <a:stretch/>
        </p:blipFill>
        <p:spPr>
          <a:xfrm>
            <a:off x="2092718" y="1594932"/>
            <a:ext cx="5246167" cy="1096728"/>
          </a:xfrm>
          <a:prstGeom prst="rect">
            <a:avLst/>
          </a:prstGeom>
        </p:spPr>
      </p:pic>
      <p:pic>
        <p:nvPicPr>
          <p:cNvPr id="42" name="Picture 2" descr="APUS Group">
            <a:extLst>
              <a:ext uri="{FF2B5EF4-FFF2-40B4-BE49-F238E27FC236}">
                <a16:creationId xmlns:a16="http://schemas.microsoft.com/office/drawing/2014/main" id="{A45A587F-C0E3-4F9F-9694-14865412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4" b="63742"/>
          <a:stretch/>
        </p:blipFill>
        <p:spPr bwMode="auto">
          <a:xfrm>
            <a:off x="1850477" y="1473393"/>
            <a:ext cx="993331" cy="5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Metin kutusu 30">
            <a:extLst>
              <a:ext uri="{FF2B5EF4-FFF2-40B4-BE49-F238E27FC236}">
                <a16:creationId xmlns:a16="http://schemas.microsoft.com/office/drawing/2014/main" id="{CDA19303-5512-4DB1-A99D-29DEE2A54354}"/>
              </a:ext>
            </a:extLst>
          </p:cNvPr>
          <p:cNvSpPr txBox="1"/>
          <p:nvPr/>
        </p:nvSpPr>
        <p:spPr>
          <a:xfrm>
            <a:off x="-11430" y="2765301"/>
            <a:ext cx="9166860" cy="3041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fontAlgn="base">
              <a:lnSpc>
                <a:spcPct val="106000"/>
              </a:lnSpc>
              <a:spcBef>
                <a:spcPts val="1050"/>
              </a:spcBef>
              <a:spcAft>
                <a:spcPts val="800"/>
              </a:spcAft>
            </a:pP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APUS Zero Emission’s mission is to develop and market hydrogen electric aircrafts and powertrains to conquer one of the biggest challenges of society – environmental pollution.</a:t>
            </a:r>
            <a:endParaRPr lang="tr-T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 fontAlgn="base">
              <a:lnSpc>
                <a:spcPct val="106000"/>
              </a:lnSpc>
              <a:spcBef>
                <a:spcPts val="1050"/>
              </a:spcBef>
              <a:spcAft>
                <a:spcPts val="800"/>
              </a:spcAft>
            </a:pP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Pioneering the subject matter, strong partners such as Rolls Royce, Fraunhofer Institute, </a:t>
            </a:r>
            <a:r>
              <a:rPr lang="en-US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Powercell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Heggemann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supported APUS Zero Emission already early on. </a:t>
            </a:r>
            <a:endParaRPr lang="tr-T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 fontAlgn="base">
              <a:lnSpc>
                <a:spcPct val="106000"/>
              </a:lnSpc>
              <a:spcBef>
                <a:spcPts val="1050"/>
              </a:spcBef>
              <a:spcAft>
                <a:spcPts val="800"/>
              </a:spcAft>
            </a:pP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While the initial milestone will be the first zero emission flights of the APUS i-2 and i-5 aircrafts in 2023, commercial offering and launch of production will start from 2027 on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 fontAlgn="base">
              <a:lnSpc>
                <a:spcPct val="106000"/>
              </a:lnSpc>
              <a:spcBef>
                <a:spcPts val="1050"/>
              </a:spcBef>
              <a:spcAft>
                <a:spcPts val="0"/>
              </a:spcAft>
            </a:pP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Europe’s first pure hydrogen electric aircraft and powertrain OEM.</a:t>
            </a:r>
            <a:endParaRPr lang="tr-T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 fontAlgn="base">
              <a:lnSpc>
                <a:spcPct val="106000"/>
              </a:lnSpc>
              <a:spcBef>
                <a:spcPts val="1050"/>
              </a:spcBef>
              <a:spcAft>
                <a:spcPts val="1050"/>
              </a:spcAft>
            </a:pP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tr-TR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negotiation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BIA </a:t>
            </a:r>
            <a:r>
              <a:rPr lang="tr-TR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factory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Bulgaria</a:t>
            </a:r>
            <a:r>
              <a:rPr lang="tr-TR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5C3BDEB-EBA3-43F5-A8EF-CEB7A15811DE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4327E6F2-3778-4BD3-82A6-50FFBC2B0B05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7819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42" name="Picture 2" descr="APUS Group">
            <a:extLst>
              <a:ext uri="{FF2B5EF4-FFF2-40B4-BE49-F238E27FC236}">
                <a16:creationId xmlns:a16="http://schemas.microsoft.com/office/drawing/2014/main" id="{A45A587F-C0E3-4F9F-9694-14865412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4" b="63742"/>
          <a:stretch/>
        </p:blipFill>
        <p:spPr bwMode="auto">
          <a:xfrm>
            <a:off x="385870" y="1426297"/>
            <a:ext cx="1255742" cy="6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3D48E95A-30BA-4941-BD36-D7E3F4809D51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C4A97BCE-CE19-4F6C-AB29-FCBA7083BBFB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C995B13-9595-45A2-A42B-79F613D70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6" y="2144697"/>
            <a:ext cx="3683514" cy="207197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F8B534E-805C-4E61-9CD0-133C8BE34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34523"/>
            <a:ext cx="3683514" cy="207197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B36C92C-95C9-4C59-B2C6-9D0E058078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60" y="2026390"/>
            <a:ext cx="3694337" cy="20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5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42" name="Picture 2" descr="APUS Group">
            <a:extLst>
              <a:ext uri="{FF2B5EF4-FFF2-40B4-BE49-F238E27FC236}">
                <a16:creationId xmlns:a16="http://schemas.microsoft.com/office/drawing/2014/main" id="{A45A587F-C0E3-4F9F-9694-14865412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4" b="63742"/>
          <a:stretch/>
        </p:blipFill>
        <p:spPr bwMode="auto">
          <a:xfrm>
            <a:off x="179393" y="1408841"/>
            <a:ext cx="1255742" cy="6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3D48E95A-30BA-4941-BD36-D7E3F4809D51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C4A97BCE-CE19-4F6C-AB29-FCBA7083BBFB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79801CF-84E8-44B2-9BEA-486E254AC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24" y="1483111"/>
            <a:ext cx="7280289" cy="40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1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42" name="Picture 2" descr="APUS Group">
            <a:extLst>
              <a:ext uri="{FF2B5EF4-FFF2-40B4-BE49-F238E27FC236}">
                <a16:creationId xmlns:a16="http://schemas.microsoft.com/office/drawing/2014/main" id="{A45A587F-C0E3-4F9F-9694-14865412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4" b="63742"/>
          <a:stretch/>
        </p:blipFill>
        <p:spPr bwMode="auto">
          <a:xfrm>
            <a:off x="385870" y="1426297"/>
            <a:ext cx="1255742" cy="6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3D48E95A-30BA-4941-BD36-D7E3F4809D51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C4A97BCE-CE19-4F6C-AB29-FCBA7083BBFB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C6EE167-51E6-4C4B-B93C-BCF40C47F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" y="2391229"/>
            <a:ext cx="3765140" cy="211789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71B0FC3-B9BD-41ED-9950-62790EEF40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36" y="2391228"/>
            <a:ext cx="3765141" cy="21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4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42" name="Picture 2" descr="APUS Group">
            <a:extLst>
              <a:ext uri="{FF2B5EF4-FFF2-40B4-BE49-F238E27FC236}">
                <a16:creationId xmlns:a16="http://schemas.microsoft.com/office/drawing/2014/main" id="{A45A587F-C0E3-4F9F-9694-14865412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4" b="63742"/>
          <a:stretch/>
        </p:blipFill>
        <p:spPr bwMode="auto">
          <a:xfrm>
            <a:off x="385870" y="1426297"/>
            <a:ext cx="1255742" cy="6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Çevrimiçi Medya 4" title="APUS i-5 [Electric Rolls-Royce Engines]">
            <a:hlinkClick r:id="" action="ppaction://media"/>
            <a:extLst>
              <a:ext uri="{FF2B5EF4-FFF2-40B4-BE49-F238E27FC236}">
                <a16:creationId xmlns:a16="http://schemas.microsoft.com/office/drawing/2014/main" id="{F21C0EE3-F1F5-466B-868D-0C69F049C3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20157" y="1444582"/>
            <a:ext cx="7347965" cy="41516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3D48E95A-30BA-4941-BD36-D7E3F4809D51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C4A97BCE-CE19-4F6C-AB29-FCBA7083BBFB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87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888B02CA-AA75-4B46-A29B-0B3DA77496CF}"/>
              </a:ext>
            </a:extLst>
          </p:cNvPr>
          <p:cNvSpPr txBox="1"/>
          <p:nvPr/>
        </p:nvSpPr>
        <p:spPr>
          <a:xfrm>
            <a:off x="44827" y="3215986"/>
            <a:ext cx="8928992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Founded</a:t>
            </a:r>
            <a:r>
              <a:rPr lang="tr-TR" sz="1600" b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in 2018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6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NF-</a:t>
            </a:r>
            <a:r>
              <a:rPr lang="tr-TR" sz="1600" b="1" dirty="0">
                <a:solidFill>
                  <a:srgbClr val="000000"/>
                </a:solidFill>
                <a:ea typeface="Calibri" panose="020F0502020204030204" pitchFamily="34" charset="0"/>
              </a:rPr>
              <a:t>A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ircraft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GmbH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located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in Germany. </a:t>
            </a:r>
            <a:r>
              <a:rPr lang="tr-TR" sz="1600" b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project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company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was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immediately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recognized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by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local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industry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development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age</a:t>
            </a:r>
            <a:r>
              <a:rPr lang="tr-TR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20212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</a:t>
            </a:r>
            <a:r>
              <a:rPr lang="tr-TR" sz="1600" b="1" dirty="0" err="1"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ained</a:t>
            </a:r>
            <a:r>
              <a:rPr lang="tr-TR" sz="1600" b="1" dirty="0"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 FAA Special </a:t>
            </a:r>
            <a:r>
              <a:rPr lang="tr-TR" sz="1600" b="1" dirty="0" err="1"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Airworthiness</a:t>
            </a:r>
            <a:r>
              <a:rPr lang="tr-TR" sz="1600" b="1" dirty="0"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Certificate</a:t>
            </a:r>
            <a:r>
              <a:rPr lang="tr-TR" sz="1600" b="1" dirty="0"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 in 2019.</a:t>
            </a: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effectLst/>
                <a:ea typeface="Times New Roman" panose="02020603050405020304" pitchFamily="18" charset="0"/>
              </a:rPr>
              <a:t>* EASA </a:t>
            </a:r>
            <a:r>
              <a:rPr lang="tr-TR" sz="1600" b="1" dirty="0" err="1">
                <a:effectLst/>
                <a:ea typeface="Times New Roman" panose="02020603050405020304" pitchFamily="18" charset="0"/>
              </a:rPr>
              <a:t>Certification</a:t>
            </a:r>
            <a:r>
              <a:rPr lang="tr-T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effectLst/>
                <a:ea typeface="Times New Roman" panose="02020603050405020304" pitchFamily="18" charset="0"/>
              </a:rPr>
              <a:t>procedures</a:t>
            </a:r>
            <a:r>
              <a:rPr lang="tr-T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effectLst/>
                <a:ea typeface="Times New Roman" panose="02020603050405020304" pitchFamily="18" charset="0"/>
              </a:rPr>
              <a:t>are</a:t>
            </a:r>
            <a:r>
              <a:rPr lang="tr-T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effectLst/>
                <a:ea typeface="Times New Roman" panose="02020603050405020304" pitchFamily="18" charset="0"/>
              </a:rPr>
              <a:t>ongoing</a:t>
            </a:r>
            <a:r>
              <a:rPr lang="tr-TR" sz="1600" b="1" dirty="0"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F7CCD49-6E51-4AEE-B0AB-FD47AD15AEAB}"/>
              </a:ext>
            </a:extLst>
          </p:cNvPr>
          <p:cNvSpPr txBox="1"/>
          <p:nvPr/>
        </p:nvSpPr>
        <p:spPr>
          <a:xfrm>
            <a:off x="2411760" y="3275692"/>
            <a:ext cx="4960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https://www.youtube.com/watch?v=jtangtv1nXU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D9419BFC-3135-4A78-80EB-F3D580D0E9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4" y="1340215"/>
            <a:ext cx="1687759" cy="1694326"/>
          </a:xfrm>
          <a:prstGeom prst="rect">
            <a:avLst/>
          </a:prstGeom>
        </p:spPr>
      </p:pic>
      <p:pic>
        <p:nvPicPr>
          <p:cNvPr id="27" name="Çevrimiçi Medya 6" title="Explorer • NF-aircraft • Official Promo ᴴᴰ">
            <a:hlinkClick r:id="" action="ppaction://media"/>
            <a:extLst>
              <a:ext uri="{FF2B5EF4-FFF2-40B4-BE49-F238E27FC236}">
                <a16:creationId xmlns:a16="http://schemas.microsoft.com/office/drawing/2014/main" id="{FFB60638-33C6-40F6-AE47-EF621698AA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70181" y="1675016"/>
            <a:ext cx="8341866" cy="46343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35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979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2" name="Metin kutusu 20">
            <a:extLst>
              <a:ext uri="{FF2B5EF4-FFF2-40B4-BE49-F238E27FC236}">
                <a16:creationId xmlns:a16="http://schemas.microsoft.com/office/drawing/2014/main" id="{233E2188-F885-4B9D-8F0F-C7C0ACE80B8C}"/>
              </a:ext>
            </a:extLst>
          </p:cNvPr>
          <p:cNvSpPr txBox="1"/>
          <p:nvPr/>
        </p:nvSpPr>
        <p:spPr>
          <a:xfrm>
            <a:off x="1051838" y="817548"/>
            <a:ext cx="1503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 err="1">
                <a:cs typeface="Arial" panose="020B0604020202020204" pitchFamily="34" charset="0"/>
              </a:rPr>
              <a:t>Agenda</a:t>
            </a:r>
            <a:endParaRPr lang="tr-TR" sz="2800" b="1" u="sng" dirty="0">
              <a:cs typeface="Arial" panose="020B0604020202020204" pitchFamily="34" charset="0"/>
            </a:endParaRPr>
          </a:p>
        </p:txBody>
      </p:sp>
      <p:sp>
        <p:nvSpPr>
          <p:cNvPr id="33" name="Metin kutusu 19">
            <a:extLst>
              <a:ext uri="{FF2B5EF4-FFF2-40B4-BE49-F238E27FC236}">
                <a16:creationId xmlns:a16="http://schemas.microsoft.com/office/drawing/2014/main" id="{53B84F17-B048-4D3E-92BC-26E523C51162}"/>
              </a:ext>
            </a:extLst>
          </p:cNvPr>
          <p:cNvSpPr txBox="1"/>
          <p:nvPr/>
        </p:nvSpPr>
        <p:spPr>
          <a:xfrm>
            <a:off x="2872065" y="2498120"/>
            <a:ext cx="3559051" cy="189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cs typeface="Arial" panose="020B0604020202020204" pitchFamily="34" charset="0"/>
              </a:rPr>
              <a:t>* </a:t>
            </a:r>
            <a:r>
              <a:rPr lang="tr-TR" sz="2000" b="1" dirty="0" err="1">
                <a:cs typeface="Arial" panose="020B0604020202020204" pitchFamily="34" charset="0"/>
              </a:rPr>
              <a:t>Alternative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Group</a:t>
            </a:r>
            <a:r>
              <a:rPr lang="tr-TR" sz="2000" b="1" dirty="0">
                <a:cs typeface="Arial" panose="020B0604020202020204" pitchFamily="34" charset="0"/>
              </a:rPr>
              <a:t> ID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cs typeface="Arial" panose="020B0604020202020204" pitchFamily="34" charset="0"/>
              </a:rPr>
              <a:t>* </a:t>
            </a:r>
            <a:r>
              <a:rPr lang="tr-TR" sz="2000" b="1" dirty="0" err="1">
                <a:cs typeface="Arial" panose="020B0604020202020204" pitchFamily="34" charset="0"/>
              </a:rPr>
              <a:t>Vision</a:t>
            </a:r>
            <a:r>
              <a:rPr lang="tr-TR" sz="2000" b="1" dirty="0">
                <a:cs typeface="Arial" panose="020B0604020202020204" pitchFamily="34" charset="0"/>
              </a:rPr>
              <a:t> &amp; </a:t>
            </a:r>
            <a:r>
              <a:rPr lang="tr-TR" sz="2000" b="1" dirty="0" err="1">
                <a:cs typeface="Arial" panose="020B0604020202020204" pitchFamily="34" charset="0"/>
              </a:rPr>
              <a:t>Mission</a:t>
            </a:r>
            <a:endParaRPr lang="tr-TR" sz="20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cs typeface="Arial" panose="020B0604020202020204" pitchFamily="34" charset="0"/>
              </a:rPr>
              <a:t>* Business </a:t>
            </a:r>
            <a:r>
              <a:rPr lang="tr-TR" sz="2000" b="1" dirty="0" err="1">
                <a:cs typeface="Arial" panose="020B0604020202020204" pitchFamily="34" charset="0"/>
              </a:rPr>
              <a:t>Structure</a:t>
            </a:r>
            <a:endParaRPr lang="tr-TR" sz="20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cs typeface="Arial" panose="020B0604020202020204" pitchFamily="34" charset="0"/>
              </a:rPr>
              <a:t>* </a:t>
            </a:r>
            <a:r>
              <a:rPr lang="tr-TR" sz="2000" b="1" dirty="0" err="1">
                <a:cs typeface="Arial" panose="020B0604020202020204" pitchFamily="34" charset="0"/>
              </a:rPr>
              <a:t>Group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Companies</a:t>
            </a:r>
            <a:r>
              <a:rPr lang="tr-TR" sz="2000" b="1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4" name="Resim 3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E7C83D-4C81-42AE-B1CB-A342D7089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7" y="-8871"/>
            <a:ext cx="915354" cy="781571"/>
          </a:xfrm>
          <a:prstGeom prst="rect">
            <a:avLst/>
          </a:prstGeom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B4029EEB-D609-4225-97DD-D41EB7566CAF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CF4374C1-E785-4A0E-8541-1F6A07DD2A5F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00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1804F21-7E42-430C-87A5-302377CE5F7F}"/>
              </a:ext>
            </a:extLst>
          </p:cNvPr>
          <p:cNvSpPr txBox="1"/>
          <p:nvPr/>
        </p:nvSpPr>
        <p:spPr>
          <a:xfrm>
            <a:off x="2025308" y="5157192"/>
            <a:ext cx="47069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Air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Taxi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solutions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Turkey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all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over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world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6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Resim 19" descr="metin, farklı, ekran görüntüsü, aynı içeren bir resim&#10;&#10;Açıklama otomatik olarak oluşturuldu">
            <a:extLst>
              <a:ext uri="{FF2B5EF4-FFF2-40B4-BE49-F238E27FC236}">
                <a16:creationId xmlns:a16="http://schemas.microsoft.com/office/drawing/2014/main" id="{6A708758-6029-4FBF-88B0-16EF5B00A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3" y="3099393"/>
            <a:ext cx="3607842" cy="1821232"/>
          </a:xfrm>
          <a:prstGeom prst="rect">
            <a:avLst/>
          </a:prstGeom>
        </p:spPr>
      </p:pic>
      <p:grpSp>
        <p:nvGrpSpPr>
          <p:cNvPr id="21" name="Group 1">
            <a:extLst>
              <a:ext uri="{FF2B5EF4-FFF2-40B4-BE49-F238E27FC236}">
                <a16:creationId xmlns:a16="http://schemas.microsoft.com/office/drawing/2014/main" id="{1C6AE2E7-DDD6-4634-B7F6-23B92931B7AD}"/>
              </a:ext>
            </a:extLst>
          </p:cNvPr>
          <p:cNvGrpSpPr/>
          <p:nvPr/>
        </p:nvGrpSpPr>
        <p:grpSpPr>
          <a:xfrm>
            <a:off x="4307075" y="2958941"/>
            <a:ext cx="4387049" cy="1821231"/>
            <a:chOff x="1414727" y="1550892"/>
            <a:chExt cx="9988167" cy="3316941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796FE1C8-585F-4590-BD00-84E1C898C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727" y="1550892"/>
              <a:ext cx="9988167" cy="3316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4420C9F-D89C-4AD4-BBF9-603BF8C199C5}"/>
                </a:ext>
              </a:extLst>
            </p:cNvPr>
            <p:cNvSpPr/>
            <p:nvPr/>
          </p:nvSpPr>
          <p:spPr>
            <a:xfrm>
              <a:off x="4667199" y="3382733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8B155E1-15C5-4053-9582-B3C007E6B4B0}"/>
                </a:ext>
              </a:extLst>
            </p:cNvPr>
            <p:cNvSpPr/>
            <p:nvPr/>
          </p:nvSpPr>
          <p:spPr>
            <a:xfrm>
              <a:off x="4179547" y="2774301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E3C79B5-1D1E-47DD-B0DA-396EC90F1F1A}"/>
                </a:ext>
              </a:extLst>
            </p:cNvPr>
            <p:cNvSpPr/>
            <p:nvPr/>
          </p:nvSpPr>
          <p:spPr>
            <a:xfrm>
              <a:off x="4667199" y="2035022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E4EAF5A-CCFB-4400-A4F8-8D406A90F466}"/>
                </a:ext>
              </a:extLst>
            </p:cNvPr>
            <p:cNvSpPr/>
            <p:nvPr/>
          </p:nvSpPr>
          <p:spPr>
            <a:xfrm>
              <a:off x="5820532" y="3176651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3F4CBB5-2F6F-4114-93A4-1471A31D36C3}"/>
                </a:ext>
              </a:extLst>
            </p:cNvPr>
            <p:cNvSpPr/>
            <p:nvPr/>
          </p:nvSpPr>
          <p:spPr>
            <a:xfrm>
              <a:off x="6408809" y="3245345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3C4DB8-6CF5-429E-9138-0E4EBEAB11D8}"/>
                </a:ext>
              </a:extLst>
            </p:cNvPr>
            <p:cNvSpPr/>
            <p:nvPr/>
          </p:nvSpPr>
          <p:spPr>
            <a:xfrm>
              <a:off x="5615408" y="2084089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E18D23D-50B3-4AAE-AB6A-A0A99A66ACE6}"/>
                </a:ext>
              </a:extLst>
            </p:cNvPr>
            <p:cNvSpPr/>
            <p:nvPr/>
          </p:nvSpPr>
          <p:spPr>
            <a:xfrm>
              <a:off x="3955073" y="3520122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6B5547-66BB-4B10-9BE8-1F41FFFD0B3E}"/>
                </a:ext>
              </a:extLst>
            </p:cNvPr>
            <p:cNvSpPr/>
            <p:nvPr/>
          </p:nvSpPr>
          <p:spPr>
            <a:xfrm>
              <a:off x="6025655" y="1878007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2" name="Rectangle 42">
              <a:extLst>
                <a:ext uri="{FF2B5EF4-FFF2-40B4-BE49-F238E27FC236}">
                  <a16:creationId xmlns:a16="http://schemas.microsoft.com/office/drawing/2014/main" id="{75ABF0B2-A2C3-4DD2-828E-098B8D5B667E}"/>
                </a:ext>
              </a:extLst>
            </p:cNvPr>
            <p:cNvSpPr/>
            <p:nvPr/>
          </p:nvSpPr>
          <p:spPr>
            <a:xfrm>
              <a:off x="5077445" y="2630370"/>
              <a:ext cx="332841" cy="22243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2" name="Rectangle 43">
              <a:extLst>
                <a:ext uri="{FF2B5EF4-FFF2-40B4-BE49-F238E27FC236}">
                  <a16:creationId xmlns:a16="http://schemas.microsoft.com/office/drawing/2014/main" id="{D5A86F3A-3BEB-4F03-86FB-0D729D062C98}"/>
                </a:ext>
              </a:extLst>
            </p:cNvPr>
            <p:cNvSpPr/>
            <p:nvPr/>
          </p:nvSpPr>
          <p:spPr>
            <a:xfrm>
              <a:off x="2136058" y="3314040"/>
              <a:ext cx="301880" cy="20608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006CCA9-AC09-4DE2-B48D-AAF1A8DDD3E0}"/>
                </a:ext>
              </a:extLst>
            </p:cNvPr>
            <p:cNvSpPr/>
            <p:nvPr/>
          </p:nvSpPr>
          <p:spPr>
            <a:xfrm>
              <a:off x="3026215" y="3209363"/>
              <a:ext cx="301880" cy="13738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30AF353-AC0C-4B70-BC12-B2E426EB8130}"/>
                </a:ext>
              </a:extLst>
            </p:cNvPr>
            <p:cNvSpPr/>
            <p:nvPr/>
          </p:nvSpPr>
          <p:spPr>
            <a:xfrm>
              <a:off x="3045566" y="3657510"/>
              <a:ext cx="301880" cy="13738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F91D2FF-1E4B-457D-90F2-4FA1127AA996}"/>
                </a:ext>
              </a:extLst>
            </p:cNvPr>
            <p:cNvSpPr/>
            <p:nvPr/>
          </p:nvSpPr>
          <p:spPr>
            <a:xfrm>
              <a:off x="2650800" y="3382733"/>
              <a:ext cx="301880" cy="13738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2B6BB39-84E8-443B-96DA-5D82DA4F9CC6}"/>
                </a:ext>
              </a:extLst>
            </p:cNvPr>
            <p:cNvSpPr/>
            <p:nvPr/>
          </p:nvSpPr>
          <p:spPr>
            <a:xfrm>
              <a:off x="2952680" y="3951912"/>
              <a:ext cx="301880" cy="13738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A3F743E-9D1B-4282-BD90-84B892FA120E}"/>
                </a:ext>
              </a:extLst>
            </p:cNvPr>
            <p:cNvSpPr/>
            <p:nvPr/>
          </p:nvSpPr>
          <p:spPr>
            <a:xfrm>
              <a:off x="2286998" y="3727840"/>
              <a:ext cx="301880" cy="13738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95342E23-5808-4183-BB89-BE16FF8F5904}"/>
                </a:ext>
              </a:extLst>
            </p:cNvPr>
            <p:cNvSpPr/>
            <p:nvPr/>
          </p:nvSpPr>
          <p:spPr>
            <a:xfrm>
              <a:off x="2437938" y="2084089"/>
              <a:ext cx="301880" cy="22734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CD57B43-13F0-4E50-8AB4-CB4C09824399}"/>
                </a:ext>
              </a:extLst>
            </p:cNvPr>
            <p:cNvSpPr/>
            <p:nvPr/>
          </p:nvSpPr>
          <p:spPr>
            <a:xfrm>
              <a:off x="2016081" y="2468449"/>
              <a:ext cx="301880" cy="1373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FEB1D08-2FAE-4197-8F00-A0FD52B5D64D}"/>
                </a:ext>
              </a:extLst>
            </p:cNvPr>
            <p:cNvSpPr/>
            <p:nvPr/>
          </p:nvSpPr>
          <p:spPr>
            <a:xfrm>
              <a:off x="2782388" y="2761215"/>
              <a:ext cx="301880" cy="1373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id="{8C3AF8FD-D15A-4211-BFD0-8B3A7D0FD3E1}"/>
                </a:ext>
              </a:extLst>
            </p:cNvPr>
            <p:cNvSpPr/>
            <p:nvPr/>
          </p:nvSpPr>
          <p:spPr>
            <a:xfrm>
              <a:off x="3862187" y="4154723"/>
              <a:ext cx="332841" cy="2224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D37A7C3-D2E5-48EF-8AFA-AC29C63180CC}"/>
                </a:ext>
              </a:extLst>
            </p:cNvPr>
            <p:cNvSpPr/>
            <p:nvPr/>
          </p:nvSpPr>
          <p:spPr>
            <a:xfrm>
              <a:off x="4852971" y="4197248"/>
              <a:ext cx="301880" cy="137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634DF7-B4E7-4B1B-9BAE-57D3A84ADB43}"/>
                </a:ext>
              </a:extLst>
            </p:cNvPr>
            <p:cNvSpPr/>
            <p:nvPr/>
          </p:nvSpPr>
          <p:spPr>
            <a:xfrm>
              <a:off x="6336739" y="4184164"/>
              <a:ext cx="301880" cy="137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5F55B03-BE9C-487A-B866-6B561B5AD2C9}"/>
                </a:ext>
              </a:extLst>
            </p:cNvPr>
            <p:cNvSpPr/>
            <p:nvPr/>
          </p:nvSpPr>
          <p:spPr>
            <a:xfrm>
              <a:off x="3420979" y="2672895"/>
              <a:ext cx="301880" cy="1373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0" name="Rectangle 56">
              <a:extLst>
                <a:ext uri="{FF2B5EF4-FFF2-40B4-BE49-F238E27FC236}">
                  <a16:creationId xmlns:a16="http://schemas.microsoft.com/office/drawing/2014/main" id="{B111AD83-0557-4F70-8A20-4267617B0818}"/>
                </a:ext>
              </a:extLst>
            </p:cNvPr>
            <p:cNvSpPr/>
            <p:nvPr/>
          </p:nvSpPr>
          <p:spPr>
            <a:xfrm>
              <a:off x="8452301" y="3340207"/>
              <a:ext cx="332841" cy="22243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FC51AEC-E2D1-48CE-B795-C8ABE7009FBB}"/>
                </a:ext>
              </a:extLst>
            </p:cNvPr>
            <p:cNvSpPr/>
            <p:nvPr/>
          </p:nvSpPr>
          <p:spPr>
            <a:xfrm>
              <a:off x="9334715" y="3493950"/>
              <a:ext cx="410247" cy="13738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70FB999-0DC0-4A75-858E-BFB650E35B9F}"/>
                </a:ext>
              </a:extLst>
            </p:cNvPr>
            <p:cNvSpPr/>
            <p:nvPr/>
          </p:nvSpPr>
          <p:spPr>
            <a:xfrm>
              <a:off x="10681560" y="3729473"/>
              <a:ext cx="410247" cy="13738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D2ED8B6-A604-46A1-A8A0-9CA5F8F480E9}"/>
                </a:ext>
              </a:extLst>
            </p:cNvPr>
            <p:cNvSpPr/>
            <p:nvPr/>
          </p:nvSpPr>
          <p:spPr>
            <a:xfrm>
              <a:off x="10053112" y="3650966"/>
              <a:ext cx="410247" cy="13738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C39A5A4-4792-4A1B-A3A5-BD33BBED6826}"/>
                </a:ext>
              </a:extLst>
            </p:cNvPr>
            <p:cNvSpPr/>
            <p:nvPr/>
          </p:nvSpPr>
          <p:spPr>
            <a:xfrm>
              <a:off x="9787536" y="3382731"/>
              <a:ext cx="410247" cy="13738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F436A49-7CDC-44B5-BA93-2B059D1D5BC6}"/>
                </a:ext>
              </a:extLst>
            </p:cNvPr>
            <p:cNvSpPr/>
            <p:nvPr/>
          </p:nvSpPr>
          <p:spPr>
            <a:xfrm>
              <a:off x="9036709" y="3348386"/>
              <a:ext cx="410247" cy="13738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id="{83129437-BC55-435A-8034-98CD534044B5}"/>
                </a:ext>
              </a:extLst>
            </p:cNvPr>
            <p:cNvSpPr/>
            <p:nvPr/>
          </p:nvSpPr>
          <p:spPr>
            <a:xfrm>
              <a:off x="9001874" y="2519151"/>
              <a:ext cx="332841" cy="2224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F99F304-B9D0-4012-AD9F-3844F2992124}"/>
                </a:ext>
              </a:extLst>
            </p:cNvPr>
            <p:cNvSpPr/>
            <p:nvPr/>
          </p:nvSpPr>
          <p:spPr>
            <a:xfrm>
              <a:off x="9977178" y="2129067"/>
              <a:ext cx="410247" cy="137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F4C9D94-A033-4A0D-AFB7-B1CD85178124}"/>
                </a:ext>
              </a:extLst>
            </p:cNvPr>
            <p:cNvSpPr/>
            <p:nvPr/>
          </p:nvSpPr>
          <p:spPr>
            <a:xfrm>
              <a:off x="10789929" y="2667989"/>
              <a:ext cx="410247" cy="137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B4EECC3-4FF7-4D86-91AD-27AFDD050BC8}"/>
                </a:ext>
              </a:extLst>
            </p:cNvPr>
            <p:cNvSpPr/>
            <p:nvPr/>
          </p:nvSpPr>
          <p:spPr>
            <a:xfrm>
              <a:off x="9885224" y="2719508"/>
              <a:ext cx="410247" cy="137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97DBE90-9633-4AC9-8356-A318E6A8F179}"/>
                </a:ext>
              </a:extLst>
            </p:cNvPr>
            <p:cNvSpPr/>
            <p:nvPr/>
          </p:nvSpPr>
          <p:spPr>
            <a:xfrm>
              <a:off x="9446955" y="2856896"/>
              <a:ext cx="410247" cy="137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5CAE012-2470-402E-82C3-F2E88A8D38AE}"/>
                </a:ext>
              </a:extLst>
            </p:cNvPr>
            <p:cNvSpPr/>
            <p:nvPr/>
          </p:nvSpPr>
          <p:spPr>
            <a:xfrm>
              <a:off x="10673822" y="3225721"/>
              <a:ext cx="410247" cy="1373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0382B48A-DBC6-4D56-936A-5D10DA2C924A}"/>
                </a:ext>
              </a:extLst>
            </p:cNvPr>
            <p:cNvSpPr/>
            <p:nvPr/>
          </p:nvSpPr>
          <p:spPr>
            <a:xfrm>
              <a:off x="8203403" y="2223112"/>
              <a:ext cx="332841" cy="22243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F5DEAFF-E507-4B31-A5B7-1B2A26DD78DE}"/>
                </a:ext>
              </a:extLst>
            </p:cNvPr>
            <p:cNvSpPr/>
            <p:nvPr/>
          </p:nvSpPr>
          <p:spPr>
            <a:xfrm>
              <a:off x="7576423" y="2335968"/>
              <a:ext cx="410247" cy="1373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1294CCE-06CF-41A7-BF23-F50F2C652889}"/>
                </a:ext>
              </a:extLst>
            </p:cNvPr>
            <p:cNvSpPr/>
            <p:nvPr/>
          </p:nvSpPr>
          <p:spPr>
            <a:xfrm>
              <a:off x="7004827" y="2165868"/>
              <a:ext cx="410247" cy="1373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ED70ED6-343A-475B-8E3D-F08CD648E900}"/>
                </a:ext>
              </a:extLst>
            </p:cNvPr>
            <p:cNvSpPr/>
            <p:nvPr/>
          </p:nvSpPr>
          <p:spPr>
            <a:xfrm>
              <a:off x="6850020" y="2780843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F195A6A-B990-4223-B543-25596AC9D486}"/>
                </a:ext>
              </a:extLst>
            </p:cNvPr>
            <p:cNvSpPr/>
            <p:nvPr/>
          </p:nvSpPr>
          <p:spPr>
            <a:xfrm>
              <a:off x="6358495" y="2143787"/>
              <a:ext cx="410247" cy="1373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4441E39-DEEF-4253-BE90-99CF2EA4A985}"/>
                </a:ext>
              </a:extLst>
            </p:cNvPr>
            <p:cNvSpPr/>
            <p:nvPr/>
          </p:nvSpPr>
          <p:spPr>
            <a:xfrm>
              <a:off x="6487678" y="2544501"/>
              <a:ext cx="410247" cy="1373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78B0319-1B19-40AB-901D-0042129A1A57}"/>
                </a:ext>
              </a:extLst>
            </p:cNvPr>
            <p:cNvSpPr/>
            <p:nvPr/>
          </p:nvSpPr>
          <p:spPr>
            <a:xfrm>
              <a:off x="7055143" y="3788354"/>
              <a:ext cx="301880" cy="137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87C5E9D-06F9-4885-A854-C85A35C47341}"/>
                </a:ext>
              </a:extLst>
            </p:cNvPr>
            <p:cNvSpPr/>
            <p:nvPr/>
          </p:nvSpPr>
          <p:spPr>
            <a:xfrm>
              <a:off x="7068218" y="4046775"/>
              <a:ext cx="301880" cy="137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3EED868-4460-4581-98C2-140DB9B9B0CA}"/>
                </a:ext>
              </a:extLst>
            </p:cNvPr>
            <p:cNvSpPr/>
            <p:nvPr/>
          </p:nvSpPr>
          <p:spPr>
            <a:xfrm>
              <a:off x="6603786" y="4457304"/>
              <a:ext cx="301880" cy="137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81" name="Straight Arrow Connector 3">
              <a:extLst>
                <a:ext uri="{FF2B5EF4-FFF2-40B4-BE49-F238E27FC236}">
                  <a16:creationId xmlns:a16="http://schemas.microsoft.com/office/drawing/2014/main" id="{7F127776-EC34-46B0-A760-C181AB790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5766" y="2234563"/>
              <a:ext cx="394765" cy="39580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18">
              <a:extLst>
                <a:ext uri="{FF2B5EF4-FFF2-40B4-BE49-F238E27FC236}">
                  <a16:creationId xmlns:a16="http://schemas.microsoft.com/office/drawing/2014/main" id="{48653B6D-8CEC-411D-B3B9-B8A79FB4D78E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 flipV="1">
              <a:off x="5410286" y="2630371"/>
              <a:ext cx="1077392" cy="111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22">
              <a:extLst>
                <a:ext uri="{FF2B5EF4-FFF2-40B4-BE49-F238E27FC236}">
                  <a16:creationId xmlns:a16="http://schemas.microsoft.com/office/drawing/2014/main" id="{597CA1DC-DA2F-45DF-8B41-7988E1739939}"/>
                </a:ext>
              </a:extLst>
            </p:cNvPr>
            <p:cNvCxnSpPr>
              <a:endCxn id="75" idx="2"/>
            </p:cNvCxnSpPr>
            <p:nvPr/>
          </p:nvCxnSpPr>
          <p:spPr>
            <a:xfrm>
              <a:off x="5425766" y="2761215"/>
              <a:ext cx="1424254" cy="8832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25">
              <a:extLst>
                <a:ext uri="{FF2B5EF4-FFF2-40B4-BE49-F238E27FC236}">
                  <a16:creationId xmlns:a16="http://schemas.microsoft.com/office/drawing/2014/main" id="{324D09EB-1796-4A82-BC39-548633CF9DBB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V="1">
              <a:off x="5425766" y="2015395"/>
              <a:ext cx="805013" cy="6866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2054">
              <a:extLst>
                <a:ext uri="{FF2B5EF4-FFF2-40B4-BE49-F238E27FC236}">
                  <a16:creationId xmlns:a16="http://schemas.microsoft.com/office/drawing/2014/main" id="{7D2B1337-551F-4CF7-87F2-01F93B2529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2323" y="2197761"/>
              <a:ext cx="216733" cy="41543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2057">
              <a:extLst>
                <a:ext uri="{FF2B5EF4-FFF2-40B4-BE49-F238E27FC236}">
                  <a16:creationId xmlns:a16="http://schemas.microsoft.com/office/drawing/2014/main" id="{8F60018A-EB32-45DA-8072-AF1F0D0CDA86}"/>
                </a:ext>
              </a:extLst>
            </p:cNvPr>
            <p:cNvCxnSpPr>
              <a:endCxn id="32" idx="1"/>
            </p:cNvCxnSpPr>
            <p:nvPr/>
          </p:nvCxnSpPr>
          <p:spPr>
            <a:xfrm flipV="1">
              <a:off x="4589794" y="2741589"/>
              <a:ext cx="487651" cy="8832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2059">
              <a:extLst>
                <a:ext uri="{FF2B5EF4-FFF2-40B4-BE49-F238E27FC236}">
                  <a16:creationId xmlns:a16="http://schemas.microsoft.com/office/drawing/2014/main" id="{18D8B601-9275-4010-897C-5C9A83464895}"/>
                </a:ext>
              </a:extLst>
            </p:cNvPr>
            <p:cNvCxnSpPr/>
            <p:nvPr/>
          </p:nvCxnSpPr>
          <p:spPr>
            <a:xfrm flipV="1">
              <a:off x="4195028" y="2856896"/>
              <a:ext cx="882417" cy="66322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2061">
              <a:extLst>
                <a:ext uri="{FF2B5EF4-FFF2-40B4-BE49-F238E27FC236}">
                  <a16:creationId xmlns:a16="http://schemas.microsoft.com/office/drawing/2014/main" id="{11D49E2D-2078-4C8B-A147-8F6E72265798}"/>
                </a:ext>
              </a:extLst>
            </p:cNvPr>
            <p:cNvCxnSpPr>
              <a:endCxn id="23" idx="7"/>
            </p:cNvCxnSpPr>
            <p:nvPr/>
          </p:nvCxnSpPr>
          <p:spPr>
            <a:xfrm flipH="1">
              <a:off x="5017367" y="2856896"/>
              <a:ext cx="226498" cy="54595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2063">
              <a:extLst>
                <a:ext uri="{FF2B5EF4-FFF2-40B4-BE49-F238E27FC236}">
                  <a16:creationId xmlns:a16="http://schemas.microsoft.com/office/drawing/2014/main" id="{FF592508-642E-4AA2-9306-841A248BA421}"/>
                </a:ext>
              </a:extLst>
            </p:cNvPr>
            <p:cNvCxnSpPr>
              <a:stCxn id="32" idx="3"/>
              <a:endCxn id="27" idx="1"/>
            </p:cNvCxnSpPr>
            <p:nvPr/>
          </p:nvCxnSpPr>
          <p:spPr>
            <a:xfrm>
              <a:off x="5410286" y="2741589"/>
              <a:ext cx="1058602" cy="52387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2065">
              <a:extLst>
                <a:ext uri="{FF2B5EF4-FFF2-40B4-BE49-F238E27FC236}">
                  <a16:creationId xmlns:a16="http://schemas.microsoft.com/office/drawing/2014/main" id="{6B97A95E-6FFD-4EDB-9B9B-EF03C38BF2BF}"/>
                </a:ext>
              </a:extLst>
            </p:cNvPr>
            <p:cNvCxnSpPr>
              <a:endCxn id="26" idx="1"/>
            </p:cNvCxnSpPr>
            <p:nvPr/>
          </p:nvCxnSpPr>
          <p:spPr>
            <a:xfrm>
              <a:off x="5243865" y="2856896"/>
              <a:ext cx="636746" cy="33987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625E7DC-96D6-4767-84FA-EA84B74A7E7A}"/>
                </a:ext>
              </a:extLst>
            </p:cNvPr>
            <p:cNvSpPr/>
            <p:nvPr/>
          </p:nvSpPr>
          <p:spPr>
            <a:xfrm>
              <a:off x="8199767" y="4086029"/>
              <a:ext cx="301880" cy="137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97B8749-52F3-48FA-832F-31C60EBFF72F}"/>
                </a:ext>
              </a:extLst>
            </p:cNvPr>
            <p:cNvSpPr/>
            <p:nvPr/>
          </p:nvSpPr>
          <p:spPr>
            <a:xfrm>
              <a:off x="7866423" y="3686949"/>
              <a:ext cx="410247" cy="13738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9574233-2966-48F1-B748-7E15BE80C599}"/>
                </a:ext>
              </a:extLst>
            </p:cNvPr>
            <p:cNvSpPr/>
            <p:nvPr/>
          </p:nvSpPr>
          <p:spPr>
            <a:xfrm>
              <a:off x="8379633" y="2786555"/>
              <a:ext cx="410247" cy="1373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3" name="Resim 2" descr="uçak, hava taşıtı, ulaşım, açık hava içeren bir resim&#10;&#10;Açıklama otomatik olarak oluşturuldu">
            <a:extLst>
              <a:ext uri="{FF2B5EF4-FFF2-40B4-BE49-F238E27FC236}">
                <a16:creationId xmlns:a16="http://schemas.microsoft.com/office/drawing/2014/main" id="{31C2F630-8765-4426-A6A5-154B8446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0" y="1791805"/>
            <a:ext cx="2162726" cy="10410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4" name="Resim 93">
            <a:extLst>
              <a:ext uri="{FF2B5EF4-FFF2-40B4-BE49-F238E27FC236}">
                <a16:creationId xmlns:a16="http://schemas.microsoft.com/office/drawing/2014/main" id="{AE36F031-162E-4155-8ADA-62999EE9793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63" y="1807978"/>
            <a:ext cx="2124615" cy="10087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31A63EC-1F1D-4891-A0C2-49F068F86D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71" y="2136494"/>
            <a:ext cx="1664280" cy="829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6" name="Metin kutusu 105">
            <a:extLst>
              <a:ext uri="{FF2B5EF4-FFF2-40B4-BE49-F238E27FC236}">
                <a16:creationId xmlns:a16="http://schemas.microsoft.com/office/drawing/2014/main" id="{C901331E-E46C-4810-B566-D86A89F2AA76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107" name="Rectangle 15">
            <a:extLst>
              <a:ext uri="{FF2B5EF4-FFF2-40B4-BE49-F238E27FC236}">
                <a16:creationId xmlns:a16="http://schemas.microsoft.com/office/drawing/2014/main" id="{36E7754F-9280-4FB9-A723-0918533079DF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900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06" name="Resim 105" descr="metin içeren bir resim&#10;&#10;Açıklama otomatik olarak oluşturuldu">
            <a:extLst>
              <a:ext uri="{FF2B5EF4-FFF2-40B4-BE49-F238E27FC236}">
                <a16:creationId xmlns:a16="http://schemas.microsoft.com/office/drawing/2014/main" id="{2A22196F-4CBF-4835-A30B-496C208E2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7" y="1478925"/>
            <a:ext cx="2517074" cy="887563"/>
          </a:xfrm>
          <a:prstGeom prst="rect">
            <a:avLst/>
          </a:prstGeom>
        </p:spPr>
      </p:pic>
      <p:sp>
        <p:nvSpPr>
          <p:cNvPr id="107" name="Metin kutusu 106">
            <a:extLst>
              <a:ext uri="{FF2B5EF4-FFF2-40B4-BE49-F238E27FC236}">
                <a16:creationId xmlns:a16="http://schemas.microsoft.com/office/drawing/2014/main" id="{BACA1F9D-FBE7-41F7-AA61-0530E4556686}"/>
              </a:ext>
            </a:extLst>
          </p:cNvPr>
          <p:cNvSpPr txBox="1"/>
          <p:nvPr/>
        </p:nvSpPr>
        <p:spPr>
          <a:xfrm>
            <a:off x="110144" y="3573016"/>
            <a:ext cx="892899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Established</a:t>
            </a:r>
            <a:r>
              <a:rPr lang="tr-TR" sz="1600" b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in 2015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6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i="0" dirty="0">
                <a:effectLst/>
              </a:rPr>
              <a:t>Has </a:t>
            </a:r>
            <a:r>
              <a:rPr lang="tr-TR" sz="1600" b="1" i="0" dirty="0" err="1">
                <a:effectLst/>
              </a:rPr>
              <a:t>its</a:t>
            </a:r>
            <a:r>
              <a:rPr lang="tr-TR" sz="1600" b="1" i="0" dirty="0">
                <a:effectLst/>
              </a:rPr>
              <a:t> </a:t>
            </a:r>
            <a:r>
              <a:rPr lang="tr-TR" sz="1600" b="1" i="0" dirty="0" err="1">
                <a:effectLst/>
              </a:rPr>
              <a:t>premises</a:t>
            </a:r>
            <a:r>
              <a:rPr lang="tr-TR" sz="1600" b="1" i="0" dirty="0">
                <a:effectLst/>
              </a:rPr>
              <a:t> in </a:t>
            </a:r>
            <a:r>
              <a:rPr lang="tr-TR" sz="1600" b="1" i="0" dirty="0" err="1">
                <a:effectLst/>
              </a:rPr>
              <a:t>Attica</a:t>
            </a:r>
            <a:r>
              <a:rPr lang="tr-TR" sz="1600" b="1" i="0" dirty="0">
                <a:effectLst/>
              </a:rPr>
              <a:t>, </a:t>
            </a:r>
            <a:r>
              <a:rPr lang="tr-TR" sz="1600" b="1" i="0" dirty="0" err="1">
                <a:effectLst/>
              </a:rPr>
              <a:t>Greece</a:t>
            </a:r>
            <a:r>
              <a:rPr lang="tr-TR" sz="1600" b="1" dirty="0">
                <a:effectLst/>
                <a:ea typeface="Calibri" panose="020F0502020204030204" pitchFamily="34" charset="0"/>
              </a:rPr>
              <a:t>.  </a:t>
            </a: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i="0" dirty="0" err="1">
                <a:effectLst/>
              </a:rPr>
              <a:t>Olympus</a:t>
            </a:r>
            <a:r>
              <a:rPr lang="tr-TR" sz="1600" b="1" i="0" dirty="0">
                <a:effectLst/>
              </a:rPr>
              <a:t> is an EASA </a:t>
            </a:r>
            <a:r>
              <a:rPr lang="tr-TR" sz="1600" b="1" i="0" dirty="0" err="1">
                <a:effectLst/>
              </a:rPr>
              <a:t>approved</a:t>
            </a:r>
            <a:r>
              <a:rPr lang="tr-TR" sz="1600" b="1" i="0" dirty="0">
                <a:effectLst/>
              </a:rPr>
              <a:t> </a:t>
            </a:r>
            <a:r>
              <a:rPr lang="tr-TR" sz="1600" b="1" i="0" dirty="0" err="1">
                <a:effectLst/>
              </a:rPr>
              <a:t>carrier</a:t>
            </a:r>
            <a:r>
              <a:rPr lang="tr-TR" sz="1600" b="1" dirty="0">
                <a:effectLst/>
                <a:ea typeface="Calibri" panose="020F0502020204030204" pitchFamily="34" charset="0"/>
              </a:rPr>
              <a:t>.  </a:t>
            </a:r>
            <a:r>
              <a:rPr lang="tr-TR" sz="16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Operating 3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freighter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and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one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passenger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aircrafts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,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and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is in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process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to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receive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one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additional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freighter</a:t>
            </a:r>
            <a:r>
              <a:rPr lang="tr-TR" sz="1600" b="1" i="0" dirty="0">
                <a:solidFill>
                  <a:srgbClr val="121212"/>
                </a:solidFill>
                <a:effectLst/>
              </a:rPr>
              <a:t> </a:t>
            </a:r>
            <a:r>
              <a:rPr lang="tr-TR" sz="1600" b="1" i="0" dirty="0" err="1">
                <a:solidFill>
                  <a:srgbClr val="121212"/>
                </a:solidFill>
                <a:effectLst/>
              </a:rPr>
              <a:t>aircraft</a:t>
            </a:r>
            <a:r>
              <a:rPr lang="en-US" sz="1600" b="1" i="0" dirty="0">
                <a:solidFill>
                  <a:srgbClr val="121212"/>
                </a:solidFill>
                <a:effectLst/>
              </a:rPr>
              <a:t>.</a:t>
            </a:r>
            <a:endParaRPr lang="tr-TR" sz="1600" b="1" dirty="0">
              <a:solidFill>
                <a:srgbClr val="20212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Resim 3" descr="açık hava, uçak, gök, çayır içeren bir resim&#10;&#10;Açıklama otomatik olarak oluşturuldu">
            <a:extLst>
              <a:ext uri="{FF2B5EF4-FFF2-40B4-BE49-F238E27FC236}">
                <a16:creationId xmlns:a16="http://schemas.microsoft.com/office/drawing/2014/main" id="{988517C9-54A0-4C18-91AA-9F4D02E04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1861459"/>
            <a:ext cx="3435699" cy="20179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E7DE97A0-A06A-4779-BC5D-0CA421C88A95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7EEA95A8-B439-4E47-B29D-963E699754E7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766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0FCD6A0-E7CD-4A40-ABA7-4038315929C4}"/>
              </a:ext>
            </a:extLst>
          </p:cNvPr>
          <p:cNvSpPr txBox="1"/>
          <p:nvPr/>
        </p:nvSpPr>
        <p:spPr>
          <a:xfrm>
            <a:off x="3275856" y="4290288"/>
            <a:ext cx="2808312" cy="86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Based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Sofia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Bulgaria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6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>
              <a:spcBef>
                <a:spcPts val="1050"/>
              </a:spcBef>
              <a:spcAft>
                <a:spcPts val="105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Serves</a:t>
            </a:r>
            <a:r>
              <a:rPr lang="tr-TR" sz="1600" b="1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as VIP </a:t>
            </a:r>
            <a:r>
              <a:rPr lang="tr-TR" sz="1600" b="1" dirty="0" err="1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flights</a:t>
            </a:r>
            <a:r>
              <a:rPr lang="tr-TR" sz="1600" b="1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broker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6" descr="citation sovereign ile ilgili görsel sonucu">
            <a:extLst>
              <a:ext uri="{FF2B5EF4-FFF2-40B4-BE49-F238E27FC236}">
                <a16:creationId xmlns:a16="http://schemas.microsoft.com/office/drawing/2014/main" id="{0CDB7181-B597-40EB-8C28-31480240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69" y="1945367"/>
            <a:ext cx="2857500" cy="160020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AB1DA80A-8C11-4840-B905-09391D30B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49" y="1609708"/>
            <a:ext cx="1130229" cy="755190"/>
          </a:xfrm>
          <a:prstGeom prst="rect">
            <a:avLst/>
          </a:prstGeom>
        </p:spPr>
      </p:pic>
      <p:sp>
        <p:nvSpPr>
          <p:cNvPr id="33" name="Metin kutusu 32">
            <a:extLst>
              <a:ext uri="{FF2B5EF4-FFF2-40B4-BE49-F238E27FC236}">
                <a16:creationId xmlns:a16="http://schemas.microsoft.com/office/drawing/2014/main" id="{1610604D-8ADB-41DC-B488-017BBEDD8FC5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AEEB1942-6789-4177-BEA8-D9E24D31E9BE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431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28DD36CB-7AA0-4612-A227-5A0DDF581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73" y="1432788"/>
            <a:ext cx="2919370" cy="1664271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BB1F1A3-4F4A-4373-92EE-E5C6E99B4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659" y="1293470"/>
            <a:ext cx="2730242" cy="1538708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3E519F53-C018-43C6-BBDC-195E694C9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357" y="2229327"/>
            <a:ext cx="4823892" cy="2709623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9163208C-1B93-40C1-9FE3-2AEAA5992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79" y="4062599"/>
            <a:ext cx="2730242" cy="1530655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E21312C3-417B-4847-8F7E-8A99E587A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7937" y="4033057"/>
            <a:ext cx="2324463" cy="1581114"/>
          </a:xfrm>
          <a:prstGeom prst="rect">
            <a:avLst/>
          </a:prstGeom>
        </p:spPr>
      </p:pic>
      <p:sp>
        <p:nvSpPr>
          <p:cNvPr id="33" name="Metin kutusu 32">
            <a:extLst>
              <a:ext uri="{FF2B5EF4-FFF2-40B4-BE49-F238E27FC236}">
                <a16:creationId xmlns:a16="http://schemas.microsoft.com/office/drawing/2014/main" id="{7183AF04-E64E-421A-A669-5863664BBC72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46F12C75-8A0D-4BC5-9324-19F83AD5A034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427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85ED112B-BD84-4731-AAA0-3A21D1EB847E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D011E8AE-A89C-4984-B3FB-FCD73E4AFB25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EC50FBC1-D4E7-4D62-980F-799D9FAAB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14" y="1790557"/>
            <a:ext cx="3254772" cy="2348006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AD0C7444-12CC-4D7B-A79E-C0F1FCB77F81}"/>
              </a:ext>
            </a:extLst>
          </p:cNvPr>
          <p:cNvSpPr txBox="1"/>
          <p:nvPr/>
        </p:nvSpPr>
        <p:spPr>
          <a:xfrm>
            <a:off x="827584" y="4521894"/>
            <a:ext cx="756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i="1" u="sng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Construction &amp; </a:t>
            </a:r>
            <a:r>
              <a:rPr lang="tr-TR" sz="5400" i="1" u="sng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Tourism</a:t>
            </a:r>
            <a:endParaRPr lang="tr-TR" sz="5400" u="sng" dirty="0"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3521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215278FC-51BE-444D-A98A-5D5382A378A5}"/>
              </a:ext>
            </a:extLst>
          </p:cNvPr>
          <p:cNvSpPr txBox="1"/>
          <p:nvPr/>
        </p:nvSpPr>
        <p:spPr>
          <a:xfrm>
            <a:off x="179512" y="4581128"/>
            <a:ext cx="8856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>
                <a:effectLst/>
              </a:rPr>
              <a:t>* </a:t>
            </a:r>
            <a:r>
              <a:rPr lang="en-US" sz="1600" b="1" dirty="0">
                <a:effectLst/>
              </a:rPr>
              <a:t>CABA Inc. was established in1998 in the city of </a:t>
            </a:r>
            <a:r>
              <a:rPr lang="en-US" sz="1600" b="1" dirty="0" err="1">
                <a:effectLst/>
              </a:rPr>
              <a:t>Diyarbak</a:t>
            </a:r>
            <a:r>
              <a:rPr lang="tr-TR" sz="1600" b="1" dirty="0">
                <a:effectLst/>
              </a:rPr>
              <a:t>ı</a:t>
            </a:r>
            <a:r>
              <a:rPr lang="en-US" sz="1600" b="1" dirty="0">
                <a:effectLst/>
              </a:rPr>
              <a:t>r</a:t>
            </a:r>
            <a:r>
              <a:rPr lang="tr-TR" sz="1600" b="1" dirty="0">
                <a:effectLst/>
              </a:rPr>
              <a:t>, Türkiye.</a:t>
            </a:r>
            <a:r>
              <a:rPr lang="en-US" sz="1600" b="1" dirty="0">
                <a:effectLst/>
              </a:rPr>
              <a:t> </a:t>
            </a:r>
            <a:endParaRPr lang="tr-TR" sz="1600" b="1" dirty="0">
              <a:effectLst/>
            </a:endParaRPr>
          </a:p>
          <a:p>
            <a:pPr algn="just"/>
            <a:r>
              <a:rPr lang="tr-TR" sz="1600" b="1" dirty="0">
                <a:effectLst/>
              </a:rPr>
              <a:t>* </a:t>
            </a:r>
            <a:r>
              <a:rPr lang="tr-TR" sz="1600" b="1" dirty="0" err="1">
                <a:effectLst/>
              </a:rPr>
              <a:t>The</a:t>
            </a:r>
            <a:r>
              <a:rPr lang="tr-TR" sz="1600" b="1" dirty="0">
                <a:effectLst/>
              </a:rPr>
              <a:t> </a:t>
            </a:r>
            <a:r>
              <a:rPr lang="tr-TR" sz="1600" b="1" dirty="0" err="1">
                <a:effectLst/>
              </a:rPr>
              <a:t>company</a:t>
            </a:r>
            <a:r>
              <a:rPr lang="en-US" sz="1600" b="1" dirty="0">
                <a:effectLst/>
              </a:rPr>
              <a:t> has flourished with rapid business advancement in commercial projects in areas of energy, tourism, mining, fuel oil, logistics and real estate investment projects. </a:t>
            </a:r>
            <a:endParaRPr lang="tr-TR" sz="1600" b="1" dirty="0">
              <a:effectLst/>
            </a:endParaRPr>
          </a:p>
          <a:p>
            <a:pPr algn="just"/>
            <a:r>
              <a:rPr lang="tr-TR" sz="1600" b="1" dirty="0">
                <a:effectLst/>
              </a:rPr>
              <a:t>* CABA </a:t>
            </a:r>
            <a:r>
              <a:rPr lang="en-US" sz="1600" b="1" dirty="0">
                <a:effectLst/>
              </a:rPr>
              <a:t>continues to directly impact social life and social structure.</a:t>
            </a:r>
            <a:endParaRPr lang="tr-TR" sz="1600" b="1" dirty="0"/>
          </a:p>
        </p:txBody>
      </p:sp>
      <p:pic>
        <p:nvPicPr>
          <p:cNvPr id="42" name="Resim 41">
            <a:extLst>
              <a:ext uri="{FF2B5EF4-FFF2-40B4-BE49-F238E27FC236}">
                <a16:creationId xmlns:a16="http://schemas.microsoft.com/office/drawing/2014/main" id="{13780B63-3980-4C2F-9DEB-BE100256A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343" y="1540074"/>
            <a:ext cx="2994825" cy="2891067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F140314F-2192-42F1-AF08-B8895CC90AD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ED4FDB3E-02F1-4FE9-8664-06CCB7D067FF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286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75A385EE-2E4A-4E86-8248-F61CA3A03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937102"/>
            <a:ext cx="3445457" cy="3450866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12B7E311-51AA-45E1-8CD9-E46A588AD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097" y="1937102"/>
            <a:ext cx="3592295" cy="3450866"/>
          </a:xfrm>
          <a:prstGeom prst="rect">
            <a:avLst/>
          </a:prstGeom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D441A04A-F5B1-41F1-A322-6C4F273D8DB1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31E5A753-542E-4F40-90D5-EC5865251286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5102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757D70C5-16AD-4F32-8263-852327AFD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1729237"/>
            <a:ext cx="3622508" cy="3628186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5F03C810-FBD6-4A15-A108-96BBF9794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1733644"/>
            <a:ext cx="3758398" cy="3628186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2A4871F4-5C8E-4CFA-9A6B-D4AEBAF99CEA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E2DAC6E7-14D1-428B-A947-15DA28AC1A85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6950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495D3638-6FEB-41AA-BCB6-3CCEC67D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528" y="1848000"/>
            <a:ext cx="3622431" cy="3668068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DA34D433-9F7F-4365-B470-82950A642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772" y="1830728"/>
            <a:ext cx="3739178" cy="3668068"/>
          </a:xfrm>
          <a:prstGeom prst="rect">
            <a:avLst/>
          </a:prstGeom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6058DB60-FD2B-4D9A-AF19-A88CC10533E1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D56D1360-4563-47BD-876A-29C0E096F240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5454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591F79E9-1946-4C78-ABEF-49D8C4F5E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237" y="1714725"/>
            <a:ext cx="3708563" cy="3691125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5F581000-C5C4-48A8-A53A-C35ABF1B7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336" y="1708942"/>
            <a:ext cx="3817990" cy="3691126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56848C05-77E1-49B7-AE29-A0CC573497DC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6797B894-B54D-46F4-AE4E-21FCBC258852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0" name="Metin kutusu 19">
            <a:extLst>
              <a:ext uri="{FF2B5EF4-FFF2-40B4-BE49-F238E27FC236}">
                <a16:creationId xmlns:a16="http://schemas.microsoft.com/office/drawing/2014/main" id="{774E2802-A6F4-4B7A-8C3F-6F20081AA8E4}"/>
              </a:ext>
            </a:extLst>
          </p:cNvPr>
          <p:cNvSpPr txBox="1"/>
          <p:nvPr/>
        </p:nvSpPr>
        <p:spPr>
          <a:xfrm>
            <a:off x="82151" y="4077072"/>
            <a:ext cx="9001000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cs typeface="Arial" panose="020B0604020202020204" pitchFamily="34" charset="0"/>
              </a:rPr>
              <a:t>* Alternatif </a:t>
            </a:r>
            <a:r>
              <a:rPr lang="tr-TR" sz="2000" b="1" dirty="0" err="1">
                <a:cs typeface="Arial" panose="020B0604020202020204" pitchFamily="34" charset="0"/>
              </a:rPr>
              <a:t>Group</a:t>
            </a:r>
            <a:r>
              <a:rPr lang="tr-TR" sz="2000" b="1" dirty="0">
                <a:cs typeface="Arial" panose="020B0604020202020204" pitchFamily="34" charset="0"/>
              </a:rPr>
              <a:t> is a </a:t>
            </a:r>
            <a:r>
              <a:rPr lang="tr-TR" sz="2000" b="1" dirty="0" err="1">
                <a:cs typeface="Arial" panose="020B0604020202020204" pitchFamily="34" charset="0"/>
              </a:rPr>
              <a:t>group</a:t>
            </a:r>
            <a:r>
              <a:rPr lang="tr-TR" sz="2000" b="1" dirty="0">
                <a:cs typeface="Arial" panose="020B0604020202020204" pitchFamily="34" charset="0"/>
              </a:rPr>
              <a:t> of </a:t>
            </a:r>
            <a:r>
              <a:rPr lang="tr-TR" sz="2000" b="1" dirty="0" err="1">
                <a:cs typeface="Arial" panose="020B0604020202020204" pitchFamily="34" charset="0"/>
              </a:rPr>
              <a:t>companies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providing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manufacturing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investment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procurement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consulting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and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complex</a:t>
            </a:r>
            <a:r>
              <a:rPr lang="tr-TR" sz="2000" b="1" dirty="0">
                <a:cs typeface="Arial" panose="020B0604020202020204" pitchFamily="34" charset="0"/>
              </a:rPr>
              <a:t> program </a:t>
            </a:r>
            <a:r>
              <a:rPr lang="tr-TR" sz="2000" b="1" dirty="0" err="1">
                <a:cs typeface="Arial" panose="020B0604020202020204" pitchFamily="34" charset="0"/>
              </a:rPr>
              <a:t>management</a:t>
            </a:r>
            <a:r>
              <a:rPr lang="tr-TR" sz="2000" b="1" dirty="0">
                <a:cs typeface="Arial" panose="020B0604020202020204" pitchFamily="34" charset="0"/>
              </a:rPr>
              <a:t> in </a:t>
            </a:r>
            <a:r>
              <a:rPr lang="tr-TR" sz="2000" b="1" dirty="0" err="1">
                <a:cs typeface="Arial" panose="020B0604020202020204" pitchFamily="34" charset="0"/>
              </a:rPr>
              <a:t>energy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power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aviation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construction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agriculture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defence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and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security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sectors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and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en-GB" sz="2000" b="1" dirty="0">
                <a:cs typeface="Arial" panose="020B0604020202020204" pitchFamily="34" charset="0"/>
              </a:rPr>
              <a:t>accredited and supported by the related state institutions</a:t>
            </a:r>
            <a:r>
              <a:rPr lang="en-US" sz="2000" b="1" dirty="0">
                <a:cs typeface="Arial" panose="020B0604020202020204" pitchFamily="34" charset="0"/>
              </a:rPr>
              <a:t> of </a:t>
            </a:r>
            <a:r>
              <a:rPr lang="tr-TR" sz="2000" b="1" dirty="0" err="1">
                <a:cs typeface="Arial" panose="020B0604020202020204" pitchFamily="34" charset="0"/>
              </a:rPr>
              <a:t>German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and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Turkish Government</a:t>
            </a:r>
            <a:r>
              <a:rPr lang="tr-TR" sz="2000" b="1" dirty="0">
                <a:cs typeface="Arial" panose="020B0604020202020204" pitchFamily="34" charset="0"/>
              </a:rPr>
              <a:t>s</a:t>
            </a:r>
            <a:r>
              <a:rPr lang="en-US" sz="2000" b="1" dirty="0">
                <a:cs typeface="Arial" panose="020B0604020202020204" pitchFamily="34" charset="0"/>
              </a:rPr>
              <a:t>.</a:t>
            </a:r>
            <a:endParaRPr lang="tr-TR" sz="2000" b="1" dirty="0">
              <a:cs typeface="Arial" panose="020B0604020202020204" pitchFamily="34" charset="0"/>
            </a:endParaRPr>
          </a:p>
        </p:txBody>
      </p:sp>
      <p:sp>
        <p:nvSpPr>
          <p:cNvPr id="32" name="Metin kutusu 20">
            <a:extLst>
              <a:ext uri="{FF2B5EF4-FFF2-40B4-BE49-F238E27FC236}">
                <a16:creationId xmlns:a16="http://schemas.microsoft.com/office/drawing/2014/main" id="{CDDA80CC-32FE-4374-A7C5-2D346BC7BE37}"/>
              </a:ext>
            </a:extLst>
          </p:cNvPr>
          <p:cNvSpPr txBox="1"/>
          <p:nvPr/>
        </p:nvSpPr>
        <p:spPr>
          <a:xfrm>
            <a:off x="1724005" y="817548"/>
            <a:ext cx="54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>
                <a:cs typeface="Arial" panose="020B0604020202020204" pitchFamily="34" charset="0"/>
              </a:rPr>
              <a:t>ID</a:t>
            </a:r>
          </a:p>
        </p:txBody>
      </p:sp>
      <p:pic>
        <p:nvPicPr>
          <p:cNvPr id="49" name="Resim 48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C7325A89-96C8-4B67-B6C8-F4792ACA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7" y="-8871"/>
            <a:ext cx="915354" cy="781571"/>
          </a:xfrm>
          <a:prstGeom prst="rect">
            <a:avLst/>
          </a:prstGeom>
        </p:spPr>
      </p:pic>
      <p:sp>
        <p:nvSpPr>
          <p:cNvPr id="50" name="Rectangle 15">
            <a:extLst>
              <a:ext uri="{FF2B5EF4-FFF2-40B4-BE49-F238E27FC236}">
                <a16:creationId xmlns:a16="http://schemas.microsoft.com/office/drawing/2014/main" id="{D9E19607-20E3-4879-A677-BE01A39A32FD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782C9E04-F6CE-4FCF-907A-91E55C41EFC3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4" name="Resim 53">
            <a:extLst>
              <a:ext uri="{FF2B5EF4-FFF2-40B4-BE49-F238E27FC236}">
                <a16:creationId xmlns:a16="http://schemas.microsoft.com/office/drawing/2014/main" id="{C2F7329B-C95F-40D1-A442-4CF97CA1AD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624" y="1659834"/>
            <a:ext cx="1576719" cy="7165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33A616C-3DCD-4FEB-A9F1-1F1B55B1D3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3273661"/>
            <a:ext cx="311492" cy="3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5" name="Resim 54">
            <a:extLst>
              <a:ext uri="{FF2B5EF4-FFF2-40B4-BE49-F238E27FC236}">
                <a16:creationId xmlns:a16="http://schemas.microsoft.com/office/drawing/2014/main" id="{77B04F0B-D8D2-4E81-A78E-2B80DFB0448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612" y="1653343"/>
            <a:ext cx="1589366" cy="742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9" name="Picture 38" descr="C:\Users\hp\AppData\Local\Microsoft\Windows\INetCache\Content.Word\2.jpg">
            <a:extLst>
              <a:ext uri="{FF2B5EF4-FFF2-40B4-BE49-F238E27FC236}">
                <a16:creationId xmlns:a16="http://schemas.microsoft.com/office/drawing/2014/main" id="{66A480A7-77C4-4B49-8228-54CBAC6CD4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19" y="2889451"/>
            <a:ext cx="1520956" cy="6982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2" name="Resim 51">
            <a:extLst>
              <a:ext uri="{FF2B5EF4-FFF2-40B4-BE49-F238E27FC236}">
                <a16:creationId xmlns:a16="http://schemas.microsoft.com/office/drawing/2014/main" id="{D8F69D4C-8D1F-4925-AD4F-AB9E51FD198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83784"/>
            <a:ext cx="1592285" cy="7165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" name="Resim 2" descr="uçak, hava taşıtı içeren bir resim&#10;&#10;Açıklama otomatik olarak oluşturuldu">
            <a:extLst>
              <a:ext uri="{FF2B5EF4-FFF2-40B4-BE49-F238E27FC236}">
                <a16:creationId xmlns:a16="http://schemas.microsoft.com/office/drawing/2014/main" id="{CBEF8EF8-F761-4AA2-A512-5B898CFC60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37" y="2376727"/>
            <a:ext cx="2509975" cy="837496"/>
          </a:xfrm>
          <a:prstGeom prst="rect">
            <a:avLst/>
          </a:prstGeom>
        </p:spPr>
      </p:pic>
      <p:pic>
        <p:nvPicPr>
          <p:cNvPr id="5" name="Resim 4" descr="uçak, hava taşıtı, ulaşım, açık hava içeren bir resim&#10;&#10;Açıklama otomatik olarak oluşturuldu">
            <a:extLst>
              <a:ext uri="{FF2B5EF4-FFF2-40B4-BE49-F238E27FC236}">
                <a16:creationId xmlns:a16="http://schemas.microsoft.com/office/drawing/2014/main" id="{4523F70D-2C91-4069-9647-E48FBB6A5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0" y="1782278"/>
            <a:ext cx="1589366" cy="837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Resim 8" descr="gök, açık hava, bina, apartman içeren bir resim&#10;&#10;Açıklama otomatik olarak oluşturuldu">
            <a:extLst>
              <a:ext uri="{FF2B5EF4-FFF2-40B4-BE49-F238E27FC236}">
                <a16:creationId xmlns:a16="http://schemas.microsoft.com/office/drawing/2014/main" id="{D9430803-FDB5-441E-986E-7C5B3254B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2" y="2719383"/>
            <a:ext cx="1419757" cy="732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Resim 10" descr="yığın içeren bir resim&#10;&#10;Açıklama otomatik olarak oluşturuldu">
            <a:extLst>
              <a:ext uri="{FF2B5EF4-FFF2-40B4-BE49-F238E27FC236}">
                <a16:creationId xmlns:a16="http://schemas.microsoft.com/office/drawing/2014/main" id="{428B774D-DAFB-43B1-929B-FF21D0B61B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16" y="3226415"/>
            <a:ext cx="1589366" cy="837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Picture 33" descr="http://eng.calikenerji.com/Lists/Projeler/Attachments/37/110%20KW%20%C5%9EALT%20MERKEZ%C4%B0%20A%C5%9EGABAT-2.jpg">
            <a:hlinkClick r:id="rId12"/>
            <a:extLst>
              <a:ext uri="{FF2B5EF4-FFF2-40B4-BE49-F238E27FC236}">
                <a16:creationId xmlns:a16="http://schemas.microsoft.com/office/drawing/2014/main" id="{22231B60-67DA-4A59-B856-0B812536EAB4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01" y="2700144"/>
            <a:ext cx="1592285" cy="7324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" name="Resim 12" descr="açık hava, uçak, gök, çayır içeren bir resim&#10;&#10;Açıklama otomatik olarak oluşturuldu">
            <a:extLst>
              <a:ext uri="{FF2B5EF4-FFF2-40B4-BE49-F238E27FC236}">
                <a16:creationId xmlns:a16="http://schemas.microsoft.com/office/drawing/2014/main" id="{BE7D3C74-1ED6-4E1F-B0FB-7AA609F2E3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72816"/>
            <a:ext cx="1576719" cy="837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162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D47058DC-8F3F-4D2B-9BCA-6D7D252F9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16" y="1802302"/>
            <a:ext cx="3710216" cy="3775516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722B1FBF-6629-4CE0-B5D5-B0E91A12B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982" y="1812446"/>
            <a:ext cx="3892703" cy="3758050"/>
          </a:xfrm>
          <a:prstGeom prst="rect">
            <a:avLst/>
          </a:prstGeom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A322EE13-76E9-46CE-A8B9-120646F02B79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34725F95-5AC9-4028-82E4-62F44D20C960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459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A56E5E23-2ED0-4333-8829-D1E137462760}"/>
              </a:ext>
            </a:extLst>
          </p:cNvPr>
          <p:cNvSpPr/>
          <p:nvPr/>
        </p:nvSpPr>
        <p:spPr>
          <a:xfrm>
            <a:off x="2974857" y="4562466"/>
            <a:ext cx="3741361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Renewable Energy Systems</a:t>
            </a: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Cogeneration</a:t>
            </a: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Trigeneration</a:t>
            </a: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C:\Users\hp\AppData\Local\Microsoft\Windows\INetCache\Content.Word\1.jpg">
            <a:extLst>
              <a:ext uri="{FF2B5EF4-FFF2-40B4-BE49-F238E27FC236}">
                <a16:creationId xmlns:a16="http://schemas.microsoft.com/office/drawing/2014/main" id="{99A3A485-A112-4490-914F-80D43B7A20D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45" y="1734616"/>
            <a:ext cx="3403848" cy="17174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6" name="Picture 35" descr="C:\Users\hp\AppData\Local\Microsoft\Windows\INetCache\Content.Word\cornelia trigeneration 2.jpg">
            <a:extLst>
              <a:ext uri="{FF2B5EF4-FFF2-40B4-BE49-F238E27FC236}">
                <a16:creationId xmlns:a16="http://schemas.microsoft.com/office/drawing/2014/main" id="{86C08E5A-AAD9-47FD-A013-3A2DF42A78D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40" y="2903274"/>
            <a:ext cx="2319977" cy="15309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7" name="Picture 36" descr="C:\Users\hp\AppData\Local\Microsoft\Windows\INetCache\Content.Word\voyage cogeneration 1.jpg">
            <a:extLst>
              <a:ext uri="{FF2B5EF4-FFF2-40B4-BE49-F238E27FC236}">
                <a16:creationId xmlns:a16="http://schemas.microsoft.com/office/drawing/2014/main" id="{21F98676-007E-40FE-A0A8-1EB7D29A5F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06" y="2914140"/>
            <a:ext cx="2319977" cy="15058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019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2F563743-9D24-4B33-B17C-E816956AE8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09" y="1557974"/>
            <a:ext cx="3847901" cy="391634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A1A10879-C048-4F7B-ABC4-8216AC607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10" y="1557974"/>
            <a:ext cx="3847901" cy="39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30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E21602B8-4572-466F-92D5-8246B62E0B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54" y="1882136"/>
            <a:ext cx="3125041" cy="3177066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A4CD49ED-63F3-4E50-9B0F-17B23600BF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95" y="1882136"/>
            <a:ext cx="3125041" cy="31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59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20401E3-8207-45FD-80F8-7CC5963ED7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84" y="1923916"/>
            <a:ext cx="3198311" cy="325155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C229316-6772-4485-B4FA-7C37CE559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40" y="1884135"/>
            <a:ext cx="3229135" cy="328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0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A95EB0-2D69-43D2-B294-61829D60A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9" y="1742305"/>
            <a:ext cx="3372850" cy="3429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31C9539-62ED-4F8F-A3AA-6ED54D7EB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99" y="1742305"/>
            <a:ext cx="3372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74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1580482" cy="980585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BAEF5B7-96D6-411B-A246-1C4B6CF26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3" y="1708446"/>
            <a:ext cx="3443679" cy="350100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E761075-A235-497C-B658-0E487265F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14" y="1708446"/>
            <a:ext cx="3443679" cy="35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1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74A6AF0-6F0E-48B4-AFAF-4E2412FE0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84" y="1607233"/>
            <a:ext cx="3590404" cy="365017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3677BDB-EBD3-4899-9C3B-B432EDA2A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96" y="1603912"/>
            <a:ext cx="3590404" cy="36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75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69BD535-7129-482F-99F8-6F368F4F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7" y="1458858"/>
            <a:ext cx="845466" cy="12500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EB4DB061-3C68-45E7-B790-36CEC86FE4C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304CCCF-DF1C-4A60-8BDE-06AA0EE52A4C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43F0411-C57B-4604-B04D-54E508533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92" y="1660445"/>
            <a:ext cx="3585336" cy="364502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941902A-3E39-4ABD-AE06-6C78A38081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10" y="1660445"/>
            <a:ext cx="3585336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85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85ED112B-BD84-4731-AAA0-3A21D1EB847E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D011E8AE-A89C-4984-B3FB-FCD73E4AFB25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EC50FBC1-D4E7-4D62-980F-799D9FAAB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14" y="1790557"/>
            <a:ext cx="3254772" cy="2348006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AD0C7444-12CC-4D7B-A79E-C0F1FCB77F81}"/>
              </a:ext>
            </a:extLst>
          </p:cNvPr>
          <p:cNvSpPr txBox="1"/>
          <p:nvPr/>
        </p:nvSpPr>
        <p:spPr>
          <a:xfrm>
            <a:off x="2699792" y="452189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i="1" u="sng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Agriculture</a:t>
            </a:r>
            <a:endParaRPr lang="tr-TR" sz="5400" u="sng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798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2" name="Metin kutusu 20">
            <a:extLst>
              <a:ext uri="{FF2B5EF4-FFF2-40B4-BE49-F238E27FC236}">
                <a16:creationId xmlns:a16="http://schemas.microsoft.com/office/drawing/2014/main" id="{CDDA80CC-32FE-4374-A7C5-2D346BC7BE37}"/>
              </a:ext>
            </a:extLst>
          </p:cNvPr>
          <p:cNvSpPr txBox="1"/>
          <p:nvPr/>
        </p:nvSpPr>
        <p:spPr>
          <a:xfrm>
            <a:off x="1051838" y="817548"/>
            <a:ext cx="1255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 err="1">
                <a:cs typeface="Arial" panose="020B0604020202020204" pitchFamily="34" charset="0"/>
              </a:rPr>
              <a:t>Vision</a:t>
            </a:r>
            <a:endParaRPr lang="tr-TR" sz="2800" b="1" u="sng" dirty="0">
              <a:cs typeface="Arial" panose="020B0604020202020204" pitchFamily="34" charset="0"/>
            </a:endParaRPr>
          </a:p>
        </p:txBody>
      </p:sp>
      <p:sp>
        <p:nvSpPr>
          <p:cNvPr id="278" name="Dikdörtgen 20">
            <a:extLst>
              <a:ext uri="{FF2B5EF4-FFF2-40B4-BE49-F238E27FC236}">
                <a16:creationId xmlns:a16="http://schemas.microsoft.com/office/drawing/2014/main" id="{4D1796B4-6174-4493-8113-D5B14E0F5B14}"/>
              </a:ext>
            </a:extLst>
          </p:cNvPr>
          <p:cNvSpPr/>
          <p:nvPr/>
        </p:nvSpPr>
        <p:spPr>
          <a:xfrm>
            <a:off x="184042" y="5226964"/>
            <a:ext cx="8996470" cy="50629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cs typeface="Arial" panose="020B0604020202020204" pitchFamily="34" charset="0"/>
              </a:rPr>
              <a:t>* </a:t>
            </a:r>
            <a:r>
              <a:rPr lang="tr-TR" sz="2000" b="1" dirty="0" err="1">
                <a:cs typeface="Arial" panose="020B0604020202020204" pitchFamily="34" charset="0"/>
              </a:rPr>
              <a:t>Experienced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Effective</a:t>
            </a:r>
            <a:r>
              <a:rPr lang="tr-TR" sz="2000" b="1" dirty="0">
                <a:cs typeface="Arial" panose="020B0604020202020204" pitchFamily="34" charset="0"/>
              </a:rPr>
              <a:t>, </a:t>
            </a:r>
            <a:r>
              <a:rPr lang="tr-TR" sz="2000" b="1" dirty="0" err="1">
                <a:cs typeface="Arial" panose="020B0604020202020204" pitchFamily="34" charset="0"/>
              </a:rPr>
              <a:t>Enduring</a:t>
            </a:r>
            <a:r>
              <a:rPr lang="tr-TR" sz="2000" b="1" dirty="0">
                <a:cs typeface="Arial" panose="020B0604020202020204" pitchFamily="34" charset="0"/>
              </a:rPr>
              <a:t> Solutions</a:t>
            </a:r>
          </a:p>
        </p:txBody>
      </p:sp>
      <p:pic>
        <p:nvPicPr>
          <p:cNvPr id="2052" name="Picture 4" descr="Country and city map directory | Country profile | Railway Gazette  International">
            <a:extLst>
              <a:ext uri="{FF2B5EF4-FFF2-40B4-BE49-F238E27FC236}">
                <a16:creationId xmlns:a16="http://schemas.microsoft.com/office/drawing/2014/main" id="{69F8FF18-318F-42BA-9E05-3745F72E6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26" y="1827072"/>
            <a:ext cx="5851310" cy="333012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Resim 38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12FE8BC0-F9C3-4FD5-9345-8F1CEBBEC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7" y="460"/>
            <a:ext cx="915354" cy="781571"/>
          </a:xfrm>
          <a:prstGeom prst="rect">
            <a:avLst/>
          </a:prstGeom>
        </p:spPr>
      </p:pic>
      <p:sp>
        <p:nvSpPr>
          <p:cNvPr id="40" name="Rectangle 15">
            <a:extLst>
              <a:ext uri="{FF2B5EF4-FFF2-40B4-BE49-F238E27FC236}">
                <a16:creationId xmlns:a16="http://schemas.microsoft.com/office/drawing/2014/main" id="{3FE8C6A8-9F4D-488F-8501-5A5E85E3E23D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90D87AAF-EEAE-4064-9D68-32EA1403D93D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64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pic>
        <p:nvPicPr>
          <p:cNvPr id="32" name="Picture 2" descr="Bioeffektory">
            <a:extLst>
              <a:ext uri="{FF2B5EF4-FFF2-40B4-BE49-F238E27FC236}">
                <a16:creationId xmlns:a16="http://schemas.microsoft.com/office/drawing/2014/main" id="{185D281D-2D2E-4E29-BB87-5B6B0E64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" y="1437366"/>
            <a:ext cx="2174508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89906C69-9B49-41D0-ABCA-2C6F5646C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653136"/>
            <a:ext cx="8906915" cy="95924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* As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Bioeffektory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Fertilizer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continue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to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serve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you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our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valuable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farmers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with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powder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/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liquid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fertilizers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and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soil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conditioners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with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knowledge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of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years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that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have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achieved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all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success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in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agricultural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lands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at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home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and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abroad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*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offer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our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products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from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Antalya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to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all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over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Turkey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and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the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16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world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.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34" name="Çevrimiçi Medya 1" title="Bioeffektory Tanıtım">
            <a:hlinkClick r:id="" action="ppaction://media"/>
            <a:extLst>
              <a:ext uri="{FF2B5EF4-FFF2-40B4-BE49-F238E27FC236}">
                <a16:creationId xmlns:a16="http://schemas.microsoft.com/office/drawing/2014/main" id="{0228246E-77BC-4710-A480-C432E56129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114750" y="1775658"/>
            <a:ext cx="4824536" cy="2725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5" name="Picture 8" descr="3">
            <a:extLst>
              <a:ext uri="{FF2B5EF4-FFF2-40B4-BE49-F238E27FC236}">
                <a16:creationId xmlns:a16="http://schemas.microsoft.com/office/drawing/2014/main" id="{C3FF19EA-D93A-411D-ADA6-164D78DF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8896"/>
            <a:ext cx="1672625" cy="16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11">
            <a:extLst>
              <a:ext uri="{FF2B5EF4-FFF2-40B4-BE49-F238E27FC236}">
                <a16:creationId xmlns:a16="http://schemas.microsoft.com/office/drawing/2014/main" id="{5AA575FB-87A2-490A-8FAA-2E7203E71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39" y="2828896"/>
            <a:ext cx="1672625" cy="16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80312680-9CAA-4F86-AD11-22AB544868E5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4898658E-CDFA-423B-800E-3C2377800FC9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53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</a:t>
            </a:r>
            <a:r>
              <a:rPr lang="tr-TR" sz="1600" b="1" dirty="0" err="1">
                <a:cs typeface="Arial" panose="020B0604020202020204" pitchFamily="34" charset="0"/>
              </a:rPr>
              <a:t>Agricultural</a:t>
            </a:r>
            <a:r>
              <a:rPr lang="tr-TR" sz="1600" b="1" dirty="0">
                <a:cs typeface="Arial" panose="020B0604020202020204" pitchFamily="34" charset="0"/>
              </a:rPr>
              <a:t> </a:t>
            </a:r>
            <a:r>
              <a:rPr lang="tr-TR" sz="1600" b="1" dirty="0" err="1">
                <a:cs typeface="Arial" panose="020B0604020202020204" pitchFamily="34" charset="0"/>
              </a:rPr>
              <a:t>Products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6" name="Picture 2" descr="2">
            <a:extLst>
              <a:ext uri="{FF2B5EF4-FFF2-40B4-BE49-F238E27FC236}">
                <a16:creationId xmlns:a16="http://schemas.microsoft.com/office/drawing/2014/main" id="{CAB6E289-486F-4B80-8E36-4A626067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70" y="2243623"/>
            <a:ext cx="1358985" cy="13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17E20C6F-8CC1-4AFB-A7C2-026CCCB1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45" y="1710881"/>
            <a:ext cx="1872842" cy="18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611A18F2-7AEE-4C1D-AE6D-CF2D3246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25" y="1710881"/>
            <a:ext cx="1872842" cy="18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18">
            <a:extLst>
              <a:ext uri="{FF2B5EF4-FFF2-40B4-BE49-F238E27FC236}">
                <a16:creationId xmlns:a16="http://schemas.microsoft.com/office/drawing/2014/main" id="{DCC1EF08-4E55-4470-95CD-787C25E5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7" y="2246903"/>
            <a:ext cx="1358985" cy="135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6E5794EE-6824-4ACF-8EAA-8A5B3FFF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60" y="4391888"/>
            <a:ext cx="939470" cy="9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B43EF9CE-A1EA-4818-B61C-02448171D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10" y="4391888"/>
            <a:ext cx="939470" cy="9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2766E680-8C24-485A-A681-2879FF0B0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94" y="4396326"/>
            <a:ext cx="939470" cy="9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938364B3-9FB8-4FDD-9ACF-69A234CD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5042" y="4029390"/>
            <a:ext cx="1409792" cy="140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3E8D4C6E-D5EC-43F0-A2AE-27C58076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498" y="3988745"/>
            <a:ext cx="1409792" cy="140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B34DAB63-EE07-46C0-AA78-045E9F99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4600" y="4029390"/>
            <a:ext cx="1409792" cy="140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D2B821B5-CF65-4D6A-B9AC-1B043846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808" y="3968721"/>
            <a:ext cx="1449840" cy="144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F711B62C-9B2F-4AE7-A4DF-84FB6DA8884B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BC97132C-BDE7-403B-8A0A-C5697C7BB5D1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9950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(Soya </a:t>
            </a:r>
            <a:r>
              <a:rPr lang="tr-TR" sz="1600" b="1" dirty="0" err="1">
                <a:cs typeface="Arial" panose="020B0604020202020204" pitchFamily="34" charset="0"/>
              </a:rPr>
              <a:t>Factory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C9F61F85-AC5E-4526-8820-8B127D375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195" y="1409701"/>
            <a:ext cx="2618130" cy="14726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İçerik Yer Tutucusu 4">
            <a:extLst>
              <a:ext uri="{FF2B5EF4-FFF2-40B4-BE49-F238E27FC236}">
                <a16:creationId xmlns:a16="http://schemas.microsoft.com/office/drawing/2014/main" id="{0B711C99-5E21-4AE4-8C42-83639FF88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49" y="1701687"/>
            <a:ext cx="2405615" cy="18042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İçerik Yer Tutucusu 4">
            <a:extLst>
              <a:ext uri="{FF2B5EF4-FFF2-40B4-BE49-F238E27FC236}">
                <a16:creationId xmlns:a16="http://schemas.microsoft.com/office/drawing/2014/main" id="{BC35C7B9-1667-4232-A62A-E02F0EAF9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1" y="2603793"/>
            <a:ext cx="2405615" cy="18042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1" name="Metin kutusu 40">
            <a:extLst>
              <a:ext uri="{FF2B5EF4-FFF2-40B4-BE49-F238E27FC236}">
                <a16:creationId xmlns:a16="http://schemas.microsoft.com/office/drawing/2014/main" id="{A892A107-4521-4864-83DE-1644B31CFDFC}"/>
              </a:ext>
            </a:extLst>
          </p:cNvPr>
          <p:cNvSpPr txBox="1"/>
          <p:nvPr/>
        </p:nvSpPr>
        <p:spPr>
          <a:xfrm>
            <a:off x="323528" y="4368006"/>
            <a:ext cx="8712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>
                <a:solidFill>
                  <a:srgbClr val="333333"/>
                </a:solidFill>
              </a:rPr>
              <a:t>* </a:t>
            </a:r>
            <a:r>
              <a:rPr lang="tr-TR" sz="1600" b="1" dirty="0" err="1">
                <a:solidFill>
                  <a:srgbClr val="333333"/>
                </a:solidFill>
              </a:rPr>
              <a:t>We</a:t>
            </a:r>
            <a:r>
              <a:rPr lang="tr-TR" sz="1600" b="1" dirty="0">
                <a:solidFill>
                  <a:srgbClr val="333333"/>
                </a:solidFill>
              </a:rPr>
              <a:t> 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deal with processing soyabean seeds, refining oil for edible use and soya based value added products. </a:t>
            </a:r>
            <a:endParaRPr lang="tr-TR" sz="16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tr-TR" sz="1600" b="1" i="0" dirty="0">
                <a:solidFill>
                  <a:srgbClr val="333333"/>
                </a:solidFill>
                <a:effectLst/>
              </a:rPr>
              <a:t>* 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Our wide product range is manufactured at ISO:9001:2015 certified production facilities. </a:t>
            </a:r>
            <a:endParaRPr lang="tr-TR" sz="16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tr-TR" sz="1600" b="1" i="0" dirty="0">
                <a:solidFill>
                  <a:srgbClr val="333333"/>
                </a:solidFill>
                <a:effectLst/>
              </a:rPr>
              <a:t>* 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Our facilities ensure proper production and packaging of products in the most hygienic and conducive conditions.</a:t>
            </a:r>
            <a:endParaRPr lang="tr-TR" sz="1600" b="1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1D816697-6A9D-435B-A099-43584CA97399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CA9D6D51-6B0A-43A6-ADBC-57CF234DAC32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9E118D12-B2A6-40E0-9DC4-E200D0E41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13" y="1844824"/>
            <a:ext cx="1727753" cy="23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36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  <a:p>
            <a:pPr algn="ctr"/>
            <a:r>
              <a:rPr lang="tr-TR" sz="1600" b="1" dirty="0">
                <a:cs typeface="Arial" panose="020B0604020202020204" pitchFamily="34" charset="0"/>
              </a:rPr>
              <a:t>(Soya </a:t>
            </a:r>
            <a:r>
              <a:rPr lang="tr-TR" sz="1600" b="1" dirty="0" err="1">
                <a:cs typeface="Arial" panose="020B0604020202020204" pitchFamily="34" charset="0"/>
              </a:rPr>
              <a:t>Factory</a:t>
            </a:r>
            <a:r>
              <a:rPr lang="tr-TR" sz="16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0DC8C56-487F-4F7B-AD6C-D55725E7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3" y="2033075"/>
            <a:ext cx="4551813" cy="2791725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689AF145-71D3-49B4-9DAF-699069628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402" y="2055386"/>
            <a:ext cx="3868556" cy="2651359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CC1D21C0-27CC-470F-9FD6-D19572EB82F6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F7ED686F-8F5B-4150-9C44-21C21483CB7B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703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123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Industrial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Hemp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Production</a:t>
            </a:r>
            <a:endParaRPr lang="tr-TR" sz="2000" b="1" u="sng" dirty="0">
              <a:cs typeface="Arial" panose="020B0604020202020204" pitchFamily="34" charset="0"/>
            </a:endParaRPr>
          </a:p>
          <a:p>
            <a:endParaRPr lang="tr-TR" sz="2000" b="1" u="sng" dirty="0">
              <a:cs typeface="Arial" panose="020B0604020202020204" pitchFamily="34" charset="0"/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80312680-9CAA-4F86-AD11-22AB544868E5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4898658E-CDFA-423B-800E-3C2377800FC9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Çevrimiçi Medya 1" title="Hanf ernten - Claas Mähdrescher, Traktor Fendt biologischer Hanfanbau Innovation BIO  Landwirtschaft">
            <a:hlinkClick r:id="" action="ppaction://media"/>
            <a:extLst>
              <a:ext uri="{FF2B5EF4-FFF2-40B4-BE49-F238E27FC236}">
                <a16:creationId xmlns:a16="http://schemas.microsoft.com/office/drawing/2014/main" id="{048DA040-7B6E-3865-A353-CF9679B9C5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4253" y="1478968"/>
            <a:ext cx="7315493" cy="413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80312680-9CAA-4F86-AD11-22AB544868E5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4898658E-CDFA-423B-800E-3C2377800FC9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Çevrimiçi Medya 2" title="Hanf Ernte Teil 1">
            <a:hlinkClick r:id="" action="ppaction://media"/>
            <a:extLst>
              <a:ext uri="{FF2B5EF4-FFF2-40B4-BE49-F238E27FC236}">
                <a16:creationId xmlns:a16="http://schemas.microsoft.com/office/drawing/2014/main" id="{70689B0C-78B1-1440-FF47-4FE9A0046E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58246" y="1490383"/>
            <a:ext cx="7293228" cy="4120673"/>
          </a:xfrm>
          <a:prstGeom prst="rect">
            <a:avLst/>
          </a:prstGeom>
        </p:spPr>
      </p:pic>
      <p:sp>
        <p:nvSpPr>
          <p:cNvPr id="2" name="Metin kutusu 20">
            <a:extLst>
              <a:ext uri="{FF2B5EF4-FFF2-40B4-BE49-F238E27FC236}">
                <a16:creationId xmlns:a16="http://schemas.microsoft.com/office/drawing/2014/main" id="{36C70367-AC54-E0E9-9C0A-938099F1F514}"/>
              </a:ext>
            </a:extLst>
          </p:cNvPr>
          <p:cNvSpPr txBox="1"/>
          <p:nvPr/>
        </p:nvSpPr>
        <p:spPr>
          <a:xfrm>
            <a:off x="-45843" y="925758"/>
            <a:ext cx="3123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Industrial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Hemp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Production</a:t>
            </a:r>
            <a:endParaRPr lang="tr-TR" sz="2000" b="1" u="sng" dirty="0">
              <a:cs typeface="Arial" panose="020B0604020202020204" pitchFamily="34" charset="0"/>
            </a:endParaRPr>
          </a:p>
          <a:p>
            <a:endParaRPr lang="tr-TR" sz="2000" b="1" u="sng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3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sp>
        <p:nvSpPr>
          <p:cNvPr id="28" name="Metin kutusu 20">
            <a:extLst>
              <a:ext uri="{FF2B5EF4-FFF2-40B4-BE49-F238E27FC236}">
                <a16:creationId xmlns:a16="http://schemas.microsoft.com/office/drawing/2014/main" id="{0EBE4F05-AAD1-4AA1-971A-C0BB17FAE57B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50DF2AD9-EBC1-4DD7-9595-21CDDC491B77}"/>
              </a:ext>
            </a:extLst>
          </p:cNvPr>
          <p:cNvSpPr txBox="1"/>
          <p:nvPr/>
        </p:nvSpPr>
        <p:spPr>
          <a:xfrm>
            <a:off x="182747" y="5661247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36F00519-79C5-4CBD-805F-6894B0679421}"/>
              </a:ext>
            </a:extLst>
          </p:cNvPr>
          <p:cNvSpPr/>
          <p:nvPr/>
        </p:nvSpPr>
        <p:spPr>
          <a:xfrm>
            <a:off x="2667464" y="5884814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219A83-E055-43E8-80B3-2DBFF2DE1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76" y="1377915"/>
            <a:ext cx="5619454" cy="42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81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0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8" name="Picture 3" descr="C:\Users\Guest\Desktop\soru işareti.jpg">
            <a:extLst>
              <a:ext uri="{FF2B5EF4-FFF2-40B4-BE49-F238E27FC236}">
                <a16:creationId xmlns:a16="http://schemas.microsoft.com/office/drawing/2014/main" id="{F33AC846-727B-4AF9-86AF-78FC5917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99" y="2034927"/>
            <a:ext cx="3671209" cy="29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115F5249-14F4-414C-ADAD-EE44CFA5AE73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8577E9C-916C-4D5A-9037-6916C5BEA24E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11" name="Resim 10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698ED947-BC50-4D9E-8D11-F858DDD96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7" y="-8870"/>
            <a:ext cx="915354" cy="7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2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0"/>
            <a:ext cx="9180512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2743807" y="6353335"/>
            <a:ext cx="6200432" cy="63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3CF86D9-981B-45A6-B118-98959A72B07C}"/>
              </a:ext>
            </a:extLst>
          </p:cNvPr>
          <p:cNvSpPr txBox="1"/>
          <p:nvPr/>
        </p:nvSpPr>
        <p:spPr>
          <a:xfrm>
            <a:off x="226167" y="6139951"/>
            <a:ext cx="3049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CBFC2A-DD7E-40C4-A215-4A4075922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32" y="1834918"/>
            <a:ext cx="4637336" cy="33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0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14" y="9331"/>
            <a:ext cx="9173614" cy="6885384"/>
          </a:xfrm>
          <a:prstGeom prst="rect">
            <a:avLst/>
          </a:prstGeom>
          <a:ln>
            <a:noFill/>
          </a:ln>
        </p:spPr>
      </p:pic>
      <p:sp>
        <p:nvSpPr>
          <p:cNvPr id="32" name="Metin kutusu 20">
            <a:extLst>
              <a:ext uri="{FF2B5EF4-FFF2-40B4-BE49-F238E27FC236}">
                <a16:creationId xmlns:a16="http://schemas.microsoft.com/office/drawing/2014/main" id="{CDDA80CC-32FE-4374-A7C5-2D346BC7BE37}"/>
              </a:ext>
            </a:extLst>
          </p:cNvPr>
          <p:cNvSpPr txBox="1"/>
          <p:nvPr/>
        </p:nvSpPr>
        <p:spPr>
          <a:xfrm>
            <a:off x="1051838" y="817548"/>
            <a:ext cx="152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 err="1">
                <a:cs typeface="Arial" panose="020B0604020202020204" pitchFamily="34" charset="0"/>
              </a:rPr>
              <a:t>Mission</a:t>
            </a:r>
            <a:endParaRPr lang="tr-TR" sz="2800" b="1" u="sng" dirty="0">
              <a:cs typeface="Arial" panose="020B0604020202020204" pitchFamily="34" charset="0"/>
            </a:endParaRPr>
          </a:p>
        </p:txBody>
      </p:sp>
      <p:sp>
        <p:nvSpPr>
          <p:cNvPr id="33" name="Dikdörtgen 262">
            <a:extLst>
              <a:ext uri="{FF2B5EF4-FFF2-40B4-BE49-F238E27FC236}">
                <a16:creationId xmlns:a16="http://schemas.microsoft.com/office/drawing/2014/main" id="{4BC8BD2B-09F3-4DA7-93C3-99B6CCD92332}"/>
              </a:ext>
            </a:extLst>
          </p:cNvPr>
          <p:cNvSpPr/>
          <p:nvPr/>
        </p:nvSpPr>
        <p:spPr>
          <a:xfrm>
            <a:off x="107504" y="4869160"/>
            <a:ext cx="8996470" cy="95866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cs typeface="Arial" panose="020B0604020202020204" pitchFamily="34" charset="0"/>
              </a:rPr>
              <a:t>* </a:t>
            </a:r>
            <a:r>
              <a:rPr lang="tr-TR" sz="2000" b="1" dirty="0" err="1">
                <a:cs typeface="Arial" panose="020B0604020202020204" pitchFamily="34" charset="0"/>
              </a:rPr>
              <a:t>To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provide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high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quality</a:t>
            </a:r>
            <a:r>
              <a:rPr lang="tr-TR" sz="2000" b="1" dirty="0">
                <a:cs typeface="Arial" panose="020B0604020202020204" pitchFamily="34" charset="0"/>
              </a:rPr>
              <a:t> of </a:t>
            </a:r>
            <a:r>
              <a:rPr lang="tr-TR" sz="2000" b="1" dirty="0" err="1">
                <a:cs typeface="Arial" panose="020B0604020202020204" pitchFamily="34" charset="0"/>
              </a:rPr>
              <a:t>products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and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services</a:t>
            </a:r>
            <a:r>
              <a:rPr lang="tr-TR" sz="2000" b="1" dirty="0">
                <a:cs typeface="Arial" panose="020B0604020202020204" pitchFamily="34" charset="0"/>
              </a:rPr>
              <a:t>  </a:t>
            </a:r>
            <a:r>
              <a:rPr lang="tr-TR" sz="2000" b="1" dirty="0" err="1">
                <a:cs typeface="Arial" panose="020B0604020202020204" pitchFamily="34" charset="0"/>
              </a:rPr>
              <a:t>to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our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customers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by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increasing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the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competetiveness</a:t>
            </a:r>
            <a:r>
              <a:rPr lang="tr-TR" sz="2000" b="1" dirty="0">
                <a:cs typeface="Arial" panose="020B0604020202020204" pitchFamily="34" charset="0"/>
              </a:rPr>
              <a:t> in </a:t>
            </a:r>
            <a:r>
              <a:rPr lang="tr-TR" sz="2000" b="1" dirty="0" err="1">
                <a:cs typeface="Arial" panose="020B0604020202020204" pitchFamily="34" charset="0"/>
              </a:rPr>
              <a:t>the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sectors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that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we</a:t>
            </a:r>
            <a:r>
              <a:rPr lang="tr-TR" sz="2000" b="1" dirty="0">
                <a:cs typeface="Arial" panose="020B0604020202020204" pitchFamily="34" charset="0"/>
              </a:rPr>
              <a:t> </a:t>
            </a:r>
            <a:r>
              <a:rPr lang="tr-TR" sz="2000" b="1" dirty="0" err="1">
                <a:cs typeface="Arial" panose="020B0604020202020204" pitchFamily="34" charset="0"/>
              </a:rPr>
              <a:t>operate</a:t>
            </a:r>
            <a:r>
              <a:rPr lang="tr-TR" sz="2000" b="1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2" name="Resim 61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B866F28A-66C6-49DE-9C92-A72132198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7" y="-8870"/>
            <a:ext cx="915354" cy="781571"/>
          </a:xfrm>
          <a:prstGeom prst="rect">
            <a:avLst/>
          </a:prstGeom>
        </p:spPr>
      </p:pic>
      <p:sp>
        <p:nvSpPr>
          <p:cNvPr id="63" name="Rectangle 15">
            <a:extLst>
              <a:ext uri="{FF2B5EF4-FFF2-40B4-BE49-F238E27FC236}">
                <a16:creationId xmlns:a16="http://schemas.microsoft.com/office/drawing/2014/main" id="{9AE1C19D-758C-499C-BB5F-601B93138E54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DF8CFDB8-EB91-4A5B-AD1A-FECE89DE4D93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4CF497A-F4C3-4B4D-88E8-0C1928BFC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94" y="2062182"/>
            <a:ext cx="1394646" cy="2031583"/>
          </a:xfrm>
          <a:prstGeom prst="rect">
            <a:avLst/>
          </a:prstGeom>
        </p:spPr>
      </p:pic>
      <p:pic>
        <p:nvPicPr>
          <p:cNvPr id="3" name="Resim 2" descr="su, mavi, doğa, sahil içeren bir resim&#10;&#10;Açıklama otomatik olarak oluşturuldu">
            <a:extLst>
              <a:ext uri="{FF2B5EF4-FFF2-40B4-BE49-F238E27FC236}">
                <a16:creationId xmlns:a16="http://schemas.microsoft.com/office/drawing/2014/main" id="{579182F6-E6DA-4255-B27C-FC4B046A4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05" y="1412776"/>
            <a:ext cx="1872208" cy="11286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Resim 9" descr="metin içeren bir resim&#10;&#10;Açıklama otomatik olarak oluşturuldu">
            <a:extLst>
              <a:ext uri="{FF2B5EF4-FFF2-40B4-BE49-F238E27FC236}">
                <a16:creationId xmlns:a16="http://schemas.microsoft.com/office/drawing/2014/main" id="{4ED1A36F-C162-4791-B8E4-EBA1B31D8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71215"/>
            <a:ext cx="1609695" cy="12074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5" name="Resim 64">
            <a:extLst>
              <a:ext uri="{FF2B5EF4-FFF2-40B4-BE49-F238E27FC236}">
                <a16:creationId xmlns:a16="http://schemas.microsoft.com/office/drawing/2014/main" id="{58C6DD76-E116-4B82-8878-823644D769D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61" y="1644228"/>
            <a:ext cx="1973319" cy="1040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6" name="Resim 65">
            <a:extLst>
              <a:ext uri="{FF2B5EF4-FFF2-40B4-BE49-F238E27FC236}">
                <a16:creationId xmlns:a16="http://schemas.microsoft.com/office/drawing/2014/main" id="{A479254D-A7CD-4361-BFC3-3BE5C645ED2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32" y="2974926"/>
            <a:ext cx="2160280" cy="10402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8" name="Picture 35" descr="C:\Users\User\Desktop\d_01.jpg">
            <a:extLst>
              <a:ext uri="{FF2B5EF4-FFF2-40B4-BE49-F238E27FC236}">
                <a16:creationId xmlns:a16="http://schemas.microsoft.com/office/drawing/2014/main" id="{8CEF0664-1BA7-4945-96E4-C293A6AA690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44" y="2354572"/>
            <a:ext cx="1641144" cy="1193296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 descr="uçak, gök, açık hava, yol içeren bir resim&#10;&#10;Açıklama otomatik olarak oluşturuldu">
            <a:extLst>
              <a:ext uri="{FF2B5EF4-FFF2-40B4-BE49-F238E27FC236}">
                <a16:creationId xmlns:a16="http://schemas.microsoft.com/office/drawing/2014/main" id="{47075A88-3E9B-4B5A-B865-FA0A5B85C6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13" y="1644228"/>
            <a:ext cx="1973319" cy="10402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7" name="Picture 30" descr="http://eng.calikenerji.com/Lists/Projeler/Attachments/16/1252.jpg">
            <a:hlinkClick r:id="rId11"/>
            <a:extLst>
              <a:ext uri="{FF2B5EF4-FFF2-40B4-BE49-F238E27FC236}">
                <a16:creationId xmlns:a16="http://schemas.microsoft.com/office/drawing/2014/main" id="{1E13DE36-6011-4107-8AC7-6AB2FC517F98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78905"/>
            <a:ext cx="2141618" cy="10566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" name="Picture 38" descr="C:\Users\hp\AppData\Local\Microsoft\Windows\INetCache\Content.Word\2.jpg">
            <a:extLst>
              <a:ext uri="{FF2B5EF4-FFF2-40B4-BE49-F238E27FC236}">
                <a16:creationId xmlns:a16="http://schemas.microsoft.com/office/drawing/2014/main" id="{4D3EB023-3F56-41E1-B2B6-B8C43D76D59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61" y="3810168"/>
            <a:ext cx="2213552" cy="1148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878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2" name="Metin kutusu 20">
            <a:extLst>
              <a:ext uri="{FF2B5EF4-FFF2-40B4-BE49-F238E27FC236}">
                <a16:creationId xmlns:a16="http://schemas.microsoft.com/office/drawing/2014/main" id="{CDDA80CC-32FE-4374-A7C5-2D346BC7BE37}"/>
              </a:ext>
            </a:extLst>
          </p:cNvPr>
          <p:cNvSpPr txBox="1"/>
          <p:nvPr/>
        </p:nvSpPr>
        <p:spPr>
          <a:xfrm>
            <a:off x="584604" y="879103"/>
            <a:ext cx="2547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u="sng" dirty="0">
                <a:cs typeface="Arial" panose="020B0604020202020204" pitchFamily="34" charset="0"/>
              </a:rPr>
              <a:t>Business </a:t>
            </a:r>
            <a:r>
              <a:rPr lang="tr-TR" sz="2400" b="1" u="sng" dirty="0" err="1">
                <a:cs typeface="Arial" panose="020B0604020202020204" pitchFamily="34" charset="0"/>
              </a:rPr>
              <a:t>Structure</a:t>
            </a:r>
            <a:endParaRPr lang="tr-TR" sz="2400" b="1" u="sng" dirty="0">
              <a:cs typeface="Arial" panose="020B0604020202020204" pitchFamily="34" charset="0"/>
            </a:endParaRPr>
          </a:p>
        </p:txBody>
      </p:sp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7" y="-8871"/>
            <a:ext cx="915354" cy="781571"/>
          </a:xfrm>
          <a:prstGeom prst="rect">
            <a:avLst/>
          </a:prstGeom>
        </p:spPr>
      </p:pic>
      <p:sp>
        <p:nvSpPr>
          <p:cNvPr id="52" name="Rectangle 15">
            <a:extLst>
              <a:ext uri="{FF2B5EF4-FFF2-40B4-BE49-F238E27FC236}">
                <a16:creationId xmlns:a16="http://schemas.microsoft.com/office/drawing/2014/main" id="{A5978169-A260-4C15-A20A-5F65F0B020B3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E8D75E3A-AF68-450D-BD7F-D4A5885A3729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2099911-E88C-4FB4-9FC3-E654060B0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2" y="1478940"/>
            <a:ext cx="7812360" cy="43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85ED112B-BD84-4731-AAA0-3A21D1EB847E}"/>
              </a:ext>
            </a:extLst>
          </p:cNvPr>
          <p:cNvSpPr/>
          <p:nvPr/>
        </p:nvSpPr>
        <p:spPr>
          <a:xfrm>
            <a:off x="2667464" y="6216671"/>
            <a:ext cx="6239451" cy="44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D011E8AE-A89C-4984-B3FB-FCD73E4AFB25}"/>
              </a:ext>
            </a:extLst>
          </p:cNvPr>
          <p:cNvSpPr txBox="1"/>
          <p:nvPr/>
        </p:nvSpPr>
        <p:spPr>
          <a:xfrm>
            <a:off x="182747" y="5993104"/>
            <a:ext cx="3578503" cy="38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>
                <a:latin typeface="AR BERKLEY" panose="02000000000000000000" pitchFamily="2" charset="0"/>
              </a:rPr>
              <a:t>o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N</a:t>
            </a:r>
            <a:r>
              <a:rPr lang="tr-TR" sz="2000" i="1" dirty="0">
                <a:latin typeface="AR BERKLEY" panose="02000000000000000000" pitchFamily="2" charset="0"/>
              </a:rPr>
              <a:t>ot </a:t>
            </a:r>
            <a:r>
              <a:rPr lang="tr-TR" sz="2000" i="1" dirty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L</a:t>
            </a:r>
            <a:r>
              <a:rPr lang="tr-TR" sz="2000" i="1" dirty="0">
                <a:latin typeface="AR BERKLEY" panose="02000000000000000000" pitchFamily="2" charset="0"/>
              </a:rPr>
              <a:t>imit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Y</a:t>
            </a:r>
            <a:r>
              <a:rPr lang="tr-TR" sz="2000" i="1" dirty="0" err="1">
                <a:latin typeface="AR BERKLEY" panose="02000000000000000000" pitchFamily="2" charset="0"/>
              </a:rPr>
              <a:t>our</a:t>
            </a:r>
            <a:r>
              <a:rPr lang="tr-TR" sz="2000" i="1" dirty="0">
                <a:latin typeface="AR BERKLEY" panose="02000000000000000000" pitchFamily="2" charset="0"/>
              </a:rPr>
              <a:t> </a:t>
            </a:r>
            <a:r>
              <a:rPr lang="tr-TR" sz="2000" i="1" dirty="0" err="1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D</a:t>
            </a:r>
            <a:r>
              <a:rPr lang="tr-TR" sz="2000" i="1" dirty="0" err="1">
                <a:latin typeface="AR BERKLEY" panose="02000000000000000000" pitchFamily="2" charset="0"/>
              </a:rPr>
              <a:t>reams</a:t>
            </a:r>
            <a:endParaRPr lang="tr-TR" sz="2000" dirty="0">
              <a:latin typeface="AR BERKLEY" panose="02000000000000000000" pitchFamily="2" charset="0"/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EC50FBC1-D4E7-4D62-980F-799D9FAAB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15" y="1758069"/>
            <a:ext cx="3254772" cy="2348006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AD0C7444-12CC-4D7B-A79E-C0F1FCB77F81}"/>
              </a:ext>
            </a:extLst>
          </p:cNvPr>
          <p:cNvSpPr txBox="1"/>
          <p:nvPr/>
        </p:nvSpPr>
        <p:spPr>
          <a:xfrm>
            <a:off x="3275856" y="4521894"/>
            <a:ext cx="2538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i="1" u="sng" dirty="0" err="1">
                <a:latin typeface="Aharoni" panose="02010803020104030203" pitchFamily="2" charset="-79"/>
                <a:cs typeface="Aharoni" panose="02010803020104030203" pitchFamily="2" charset="-79"/>
              </a:rPr>
              <a:t>Energy</a:t>
            </a:r>
            <a:endParaRPr lang="tr-TR" sz="54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7EBE893-53B6-4C87-921B-C8E15923C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89091"/>
            <a:ext cx="3117562" cy="23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3" y="9331"/>
            <a:ext cx="9180512" cy="6885384"/>
          </a:xfrm>
          <a:prstGeom prst="rect">
            <a:avLst/>
          </a:prstGeom>
          <a:ln>
            <a:noFill/>
          </a:ln>
        </p:spPr>
      </p:pic>
      <p:pic>
        <p:nvPicPr>
          <p:cNvPr id="50" name="Resim 49" descr="metin, küçük resim, işaret içeren bir resim&#10;&#10;Açıklama otomatik olarak oluşturuldu">
            <a:extLst>
              <a:ext uri="{FF2B5EF4-FFF2-40B4-BE49-F238E27FC236}">
                <a16:creationId xmlns:a16="http://schemas.microsoft.com/office/drawing/2014/main" id="{2BB54212-A64B-401B-889E-076C6CB10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8" y="-8870"/>
            <a:ext cx="915354" cy="781571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289BEF56-EE50-4581-8335-405F4F4B7B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20" y="1556792"/>
            <a:ext cx="4058430" cy="16835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2263B0-6FD7-4F85-A3DF-67C19CB6056F}"/>
              </a:ext>
            </a:extLst>
          </p:cNvPr>
          <p:cNvSpPr txBox="1"/>
          <p:nvPr/>
        </p:nvSpPr>
        <p:spPr>
          <a:xfrm>
            <a:off x="-23487" y="3332018"/>
            <a:ext cx="916748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German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Expertise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wind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energy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– since 1989. </a:t>
            </a:r>
          </a:p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Based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Reußenkögen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Northern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Germany. </a:t>
            </a:r>
          </a:p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* Alternatif </a:t>
            </a:r>
            <a:r>
              <a:rPr lang="tr-TR" sz="1600" b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Group 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is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one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most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recognized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service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providers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wind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energy</a:t>
            </a:r>
            <a:r>
              <a:rPr lang="tr-TR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lang="tr-T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are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co-founders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community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energy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parks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*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have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wind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parks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in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Turkey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France,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Reußenköge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Jalm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Wöhrden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Mannhagen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Hohen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Pritz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Waldow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Lamstedt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Blye</a:t>
            </a:r>
            <a:r>
              <a:rPr lang="tr-T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tr-TR" sz="16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Metin kutusu 20">
            <a:extLst>
              <a:ext uri="{FF2B5EF4-FFF2-40B4-BE49-F238E27FC236}">
                <a16:creationId xmlns:a16="http://schemas.microsoft.com/office/drawing/2014/main" id="{59602EE6-85B9-41D5-8AD7-DC0F08800CC0}"/>
              </a:ext>
            </a:extLst>
          </p:cNvPr>
          <p:cNvSpPr txBox="1"/>
          <p:nvPr/>
        </p:nvSpPr>
        <p:spPr>
          <a:xfrm>
            <a:off x="-45843" y="925758"/>
            <a:ext cx="337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u="sng" dirty="0" err="1">
                <a:cs typeface="Arial" panose="020B0604020202020204" pitchFamily="34" charset="0"/>
              </a:rPr>
              <a:t>Group</a:t>
            </a:r>
            <a:r>
              <a:rPr lang="tr-TR" sz="2000" b="1" u="sng" dirty="0">
                <a:cs typeface="Arial" panose="020B0604020202020204" pitchFamily="34" charset="0"/>
              </a:rPr>
              <a:t> </a:t>
            </a:r>
            <a:r>
              <a:rPr lang="tr-TR" sz="2000" b="1" u="sng" dirty="0" err="1">
                <a:cs typeface="Arial" panose="020B0604020202020204" pitchFamily="34" charset="0"/>
              </a:rPr>
              <a:t>Companies</a:t>
            </a:r>
            <a:r>
              <a:rPr lang="tr-TR" sz="2000" b="1" u="sng" dirty="0">
                <a:cs typeface="Arial" panose="020B0604020202020204" pitchFamily="34" charset="0"/>
              </a:rPr>
              <a:t>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300932742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3498</TotalTime>
  <Words>1592</Words>
  <Application>Microsoft Office PowerPoint</Application>
  <PresentationFormat>Ekran Gösterisi (4:3)</PresentationFormat>
  <Paragraphs>253</Paragraphs>
  <Slides>58</Slides>
  <Notes>4</Notes>
  <HiddenSlides>0</HiddenSlides>
  <MMClips>7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3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70" baseType="lpstr">
      <vt:lpstr>Aharoni</vt:lpstr>
      <vt:lpstr>AR BERKLEY</vt:lpstr>
      <vt:lpstr>Arial</vt:lpstr>
      <vt:lpstr>Bodoni MT Black</vt:lpstr>
      <vt:lpstr>Calibri</vt:lpstr>
      <vt:lpstr>Calibri Light</vt:lpstr>
      <vt:lpstr>Carlito</vt:lpstr>
      <vt:lpstr>Times New Roman</vt:lpstr>
      <vt:lpstr>Ofis Teması</vt:lpstr>
      <vt:lpstr>Custom Design</vt:lpstr>
      <vt:lpstr>1_Custom Design</vt:lpstr>
      <vt:lpstr>Acrobat 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Guest</dc:creator>
  <cp:lastModifiedBy>Furkan UYGUR</cp:lastModifiedBy>
  <cp:revision>439</cp:revision>
  <dcterms:created xsi:type="dcterms:W3CDTF">2014-03-26T07:37:20Z</dcterms:created>
  <dcterms:modified xsi:type="dcterms:W3CDTF">2023-01-27T14:39:19Z</dcterms:modified>
</cp:coreProperties>
</file>